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AK SOLANKI" initials="DS" lastIdx="1" clrIdx="0">
    <p:extLst>
      <p:ext uri="{19B8F6BF-5375-455C-9EA6-DF929625EA0E}">
        <p15:presenceInfo xmlns:p15="http://schemas.microsoft.com/office/powerpoint/2012/main" userId="9a6bc9a166a7f7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3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7891" y="371983"/>
            <a:ext cx="11596217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chemeClr val="accent2">
                <a:lumMod val="60000"/>
                <a:lumOff val="40000"/>
              </a:schemeClr>
            </a:gs>
            <a:gs pos="26531">
              <a:schemeClr val="accent6">
                <a:lumMod val="40000"/>
                <a:lumOff val="60000"/>
              </a:schemeClr>
            </a:gs>
            <a:gs pos="85000">
              <a:srgbClr val="7F3F9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4804" y="2733243"/>
            <a:ext cx="7962391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2959" y="1820926"/>
            <a:ext cx="10547350" cy="4757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40260" y="6465214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dam/en_us/solutions/industries/docs/gov/CiscoCloudComputing_WP.pdf" TargetMode="External"/><Relationship Id="rId2" Type="http://schemas.openxmlformats.org/officeDocument/2006/relationships/hyperlink" Target="http://whatiscloud.com/cloud_deployment_mod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://www.cloudassessments.com/blog/scalabilit" TargetMode="External"/><Relationship Id="rId4" Type="http://schemas.openxmlformats.org/officeDocument/2006/relationships/hyperlink" Target="http://www.business.qld.gov.au/running-" TargetMode="Externa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L-cC-JjYos0" TargetMode="External"/><Relationship Id="rId3" Type="http://schemas.openxmlformats.org/officeDocument/2006/relationships/hyperlink" Target="http://www.youtube.com/watch?v=QJncFirhjPg" TargetMode="External"/><Relationship Id="rId7" Type="http://schemas.openxmlformats.org/officeDocument/2006/relationships/hyperlink" Target="http://www.cloudassessments.com/blog/scalabilit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KVydGQGR1" TargetMode="External"/><Relationship Id="rId5" Type="http://schemas.openxmlformats.org/officeDocument/2006/relationships/hyperlink" Target="http://www.youtube.com/watch?v=Qk5y--" TargetMode="External"/><Relationship Id="rId4" Type="http://schemas.openxmlformats.org/officeDocument/2006/relationships/hyperlink" Target="http://www.youtube.com/watch?v=vw1ip87CLV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rtonaudio.com/Ficheiros/111840873X_Cloud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dam/en_us/solutions/industries/docs/gov/CiscoCloudComputing_WP.pdf" TargetMode="External"/><Relationship Id="rId2" Type="http://schemas.openxmlformats.org/officeDocument/2006/relationships/hyperlink" Target="http://whatiscloud.com/cloud_deploy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QJ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Qk" TargetMode="External"/><Relationship Id="rId4" Type="http://schemas.openxmlformats.org/officeDocument/2006/relationships/hyperlink" Target="http://www.youtube.com/watch?v=vw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8688" y="2276855"/>
            <a:ext cx="5796915" cy="0"/>
          </a:xfrm>
          <a:custGeom>
            <a:avLst/>
            <a:gdLst/>
            <a:ahLst/>
            <a:cxnLst/>
            <a:rect l="l" t="t" r="r" b="b"/>
            <a:pathLst>
              <a:path w="5796915">
                <a:moveTo>
                  <a:pt x="0" y="0"/>
                </a:moveTo>
                <a:lnTo>
                  <a:pt x="5796915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 </a:t>
            </a:r>
            <a:r>
              <a:rPr spc="-15" dirty="0"/>
              <a:t>to </a:t>
            </a:r>
            <a:r>
              <a:rPr spc="-30" dirty="0"/>
              <a:t>Cloud</a:t>
            </a:r>
            <a:r>
              <a:rPr spc="-20" dirty="0"/>
              <a:t> </a:t>
            </a:r>
            <a:r>
              <a:rPr spc="-30" dirty="0"/>
              <a:t>Computing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45202" y="3550666"/>
            <a:ext cx="214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Module </a:t>
            </a:r>
            <a:r>
              <a:rPr sz="1800" b="1" spc="-5" dirty="0">
                <a:latin typeface="Arial"/>
                <a:cs typeface="Arial"/>
              </a:rPr>
              <a:t>Number: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6170" y="4234637"/>
            <a:ext cx="8484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Module Name: Fundamentals of Cloud</a:t>
            </a:r>
            <a:r>
              <a:rPr sz="2800" b="1" spc="10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Computing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184" y="5715000"/>
            <a:ext cx="3290215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en-US" sz="2000" b="1" spc="-5" dirty="0">
                <a:latin typeface="Arial"/>
                <a:cs typeface="Arial"/>
              </a:rPr>
              <a:t>Deepak Solanki</a:t>
            </a:r>
          </a:p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en-US" sz="2000" b="1" spc="-5" dirty="0" err="1">
                <a:latin typeface="Arial"/>
                <a:cs typeface="Arial"/>
              </a:rPr>
              <a:t>Div</a:t>
            </a:r>
            <a:r>
              <a:rPr lang="en-US" sz="2000" b="1" spc="-5" dirty="0">
                <a:latin typeface="Arial"/>
                <a:cs typeface="Arial"/>
              </a:rPr>
              <a:t> Head Cloud Team</a:t>
            </a:r>
          </a:p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en-US" sz="2000" b="1" spc="-5" dirty="0" err="1">
                <a:latin typeface="Arial"/>
                <a:cs typeface="Arial"/>
              </a:rPr>
              <a:t>CSCult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E1239-B41B-4008-B615-258DB3345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5" b="75488"/>
          <a:stretch/>
        </p:blipFill>
        <p:spPr>
          <a:xfrm>
            <a:off x="5198483" y="28548"/>
            <a:ext cx="1795032" cy="2157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29818" y="1161033"/>
            <a:ext cx="1033462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7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understand </a:t>
            </a:r>
            <a:r>
              <a:rPr sz="2000" spc="5" dirty="0">
                <a:latin typeface="Times New Roman"/>
                <a:cs typeface="Times New Roman"/>
              </a:rPr>
              <a:t>why </a:t>
            </a: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is needed, consider this as an </a:t>
            </a:r>
            <a:r>
              <a:rPr sz="2000" spc="-5" dirty="0">
                <a:latin typeface="Times New Roman"/>
                <a:cs typeface="Times New Roman"/>
              </a:rPr>
              <a:t>example; </a:t>
            </a:r>
            <a:r>
              <a:rPr sz="200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have used Uber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 Ola services at least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once.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What is the advantage of using these services over buying a</a:t>
            </a:r>
            <a:r>
              <a:rPr sz="2000" spc="-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0663" y="3211067"/>
            <a:ext cx="4395216" cy="1766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42210" y="4056710"/>
            <a:ext cx="1151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Own</a:t>
            </a:r>
            <a:r>
              <a:rPr sz="24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car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23659" y="2773679"/>
            <a:ext cx="4945380" cy="285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61654" y="3392804"/>
            <a:ext cx="68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OLA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419845" y="4843652"/>
            <a:ext cx="732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UBER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6638" y="3898519"/>
            <a:ext cx="471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VS</a:t>
            </a:r>
            <a:r>
              <a:rPr sz="180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100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975754"/>
            <a:ext cx="8559165" cy="25590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</a:t>
            </a:r>
            <a:r>
              <a:rPr sz="2400" b="1" dirty="0">
                <a:latin typeface="Times New Roman"/>
                <a:cs typeface="Times New Roman"/>
              </a:rPr>
              <a:t>Assessment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spcBef>
                <a:spcPts val="1215"/>
              </a:spcBef>
              <a:buAutoNum type="arabicPeriod" startAt="23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is ideal for an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dirty="0">
                <a:latin typeface="Times New Roman"/>
                <a:cs typeface="Times New Roman"/>
              </a:rPr>
              <a:t>with a distributed work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force.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3"/>
            </a:pPr>
            <a:endParaRPr sz="205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spc="-20" dirty="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101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975754"/>
            <a:ext cx="10709275" cy="31686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</a:t>
            </a:r>
            <a:r>
              <a:rPr sz="2400" b="1" dirty="0">
                <a:latin typeface="Times New Roman"/>
                <a:cs typeface="Times New Roman"/>
              </a:rPr>
              <a:t>Assessment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spcBef>
                <a:spcPts val="1215"/>
              </a:spcBef>
              <a:buAutoNum type="arabicPeriod" startAt="24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30" dirty="0">
                <a:latin typeface="Times New Roman"/>
                <a:cs typeface="Times New Roman"/>
              </a:rPr>
              <a:t>Total </a:t>
            </a:r>
            <a:r>
              <a:rPr sz="2000" dirty="0">
                <a:latin typeface="Times New Roman"/>
                <a:cs typeface="Times New Roman"/>
              </a:rPr>
              <a:t>Cost of Ownership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4"/>
            </a:pPr>
            <a:endParaRPr sz="205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The cost of purchase of an object including the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taxes.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complete </a:t>
            </a:r>
            <a:r>
              <a:rPr sz="2000" dirty="0">
                <a:latin typeface="Times New Roman"/>
                <a:cs typeface="Times New Roman"/>
              </a:rPr>
              <a:t>cost of an object or service throughout </a:t>
            </a:r>
            <a:r>
              <a:rPr sz="2000" spc="-5" dirty="0">
                <a:latin typeface="Times New Roman"/>
                <a:cs typeface="Times New Roman"/>
              </a:rPr>
              <a:t>its lifetime, </a:t>
            </a:r>
            <a:r>
              <a:rPr sz="2000" dirty="0">
                <a:latin typeface="Times New Roman"/>
                <a:cs typeface="Times New Roman"/>
              </a:rPr>
              <a:t>from purchase to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disposal.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71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The complete cost of an object or service </a:t>
            </a:r>
            <a:r>
              <a:rPr sz="2000" b="1" spc="-5" dirty="0">
                <a:latin typeface="Times New Roman"/>
                <a:cs typeface="Times New Roman"/>
              </a:rPr>
              <a:t>throughout </a:t>
            </a:r>
            <a:r>
              <a:rPr sz="2000" b="1" dirty="0">
                <a:latin typeface="Times New Roman"/>
                <a:cs typeface="Times New Roman"/>
              </a:rPr>
              <a:t>its lifetime, </a:t>
            </a:r>
            <a:r>
              <a:rPr sz="2000" b="1" spc="-10" dirty="0">
                <a:latin typeface="Times New Roman"/>
                <a:cs typeface="Times New Roman"/>
              </a:rPr>
              <a:t>from </a:t>
            </a:r>
            <a:r>
              <a:rPr sz="2000" b="1" spc="-5" dirty="0">
                <a:latin typeface="Times New Roman"/>
                <a:cs typeface="Times New Roman"/>
              </a:rPr>
              <a:t>purchase</a:t>
            </a:r>
            <a:r>
              <a:rPr sz="2000" b="1" spc="-25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  disposal.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102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975754"/>
            <a:ext cx="4547235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</a:t>
            </a:r>
            <a:r>
              <a:rPr sz="2400" b="1" dirty="0">
                <a:latin typeface="Times New Roman"/>
                <a:cs typeface="Times New Roman"/>
              </a:rPr>
              <a:t>Assessment</a:t>
            </a:r>
            <a:r>
              <a:rPr sz="2400" b="1" spc="-1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spcBef>
                <a:spcPts val="1215"/>
              </a:spcBef>
              <a:buAutoNum type="arabicPeriod" startAt="25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A startup business should opt</a:t>
            </a:r>
            <a:r>
              <a:rPr sz="2000" spc="-27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for: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5"/>
            </a:pPr>
            <a:endParaRPr sz="205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Public cloud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Private cloud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Public cloud</a:t>
            </a:r>
            <a:r>
              <a:rPr sz="2000" b="1" spc="-10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deployment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103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574" y="1159509"/>
            <a:ext cx="10514965" cy="455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Assignment</a:t>
            </a:r>
            <a:endParaRPr sz="2400">
              <a:latin typeface="Times New Roman"/>
              <a:cs typeface="Times New Roman"/>
            </a:endParaRPr>
          </a:p>
          <a:p>
            <a:pPr marL="389890">
              <a:lnSpc>
                <a:spcPct val="100000"/>
              </a:lnSpc>
              <a:spcBef>
                <a:spcPts val="1555"/>
              </a:spcBef>
            </a:pP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need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answer the below </a:t>
            </a:r>
            <a:r>
              <a:rPr sz="2000" spc="-5" dirty="0">
                <a:latin typeface="Times New Roman"/>
                <a:cs typeface="Times New Roman"/>
              </a:rPr>
              <a:t>sets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problem. </a:t>
            </a:r>
            <a:r>
              <a:rPr sz="2000" dirty="0">
                <a:latin typeface="Times New Roman"/>
                <a:cs typeface="Times New Roman"/>
              </a:rPr>
              <a:t>These </a:t>
            </a:r>
            <a:r>
              <a:rPr sz="2000" spc="-5" dirty="0">
                <a:latin typeface="Times New Roman"/>
                <a:cs typeface="Times New Roman"/>
              </a:rPr>
              <a:t>sets </a:t>
            </a:r>
            <a:r>
              <a:rPr sz="2000" dirty="0">
                <a:latin typeface="Times New Roman"/>
                <a:cs typeface="Times New Roman"/>
              </a:rPr>
              <a:t>of questions are </a:t>
            </a:r>
            <a:r>
              <a:rPr sz="2000" spc="-5" dirty="0">
                <a:latin typeface="Times New Roman"/>
                <a:cs typeface="Times New Roman"/>
              </a:rPr>
              <a:t>meant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testing </a:t>
            </a:r>
            <a:r>
              <a:rPr sz="2000" dirty="0">
                <a:latin typeface="Times New Roman"/>
                <a:cs typeface="Times New Roman"/>
              </a:rPr>
              <a:t>unit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30429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304290" algn="l"/>
                <a:tab pos="1304925" algn="l"/>
              </a:tabLst>
            </a:pPr>
            <a:r>
              <a:rPr sz="2000" dirty="0">
                <a:latin typeface="Times New Roman"/>
                <a:cs typeface="Times New Roman"/>
              </a:rPr>
              <a:t>Define 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list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characteristics </a:t>
            </a:r>
            <a:r>
              <a:rPr sz="2000" dirty="0">
                <a:latin typeface="Times New Roman"/>
                <a:cs typeface="Times New Roman"/>
              </a:rPr>
              <a:t>of cloud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 marL="1304290" indent="-457834">
              <a:lnSpc>
                <a:spcPct val="100000"/>
              </a:lnSpc>
              <a:buAutoNum type="arabicPeriod"/>
              <a:tabLst>
                <a:tab pos="1304290" algn="l"/>
                <a:tab pos="1304925" algn="l"/>
              </a:tabLst>
            </a:pPr>
            <a:r>
              <a:rPr sz="2000" dirty="0">
                <a:latin typeface="Times New Roman"/>
                <a:cs typeface="Times New Roman"/>
              </a:rPr>
              <a:t>Explain the history of cloud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 marL="1304290" indent="-457834">
              <a:lnSpc>
                <a:spcPct val="100000"/>
              </a:lnSpc>
              <a:buAutoNum type="arabicPeriod"/>
              <a:tabLst>
                <a:tab pos="1304290" algn="l"/>
                <a:tab pos="1304925" algn="l"/>
              </a:tabLst>
            </a:pPr>
            <a:r>
              <a:rPr sz="2000" spc="-5" dirty="0">
                <a:latin typeface="Times New Roman"/>
                <a:cs typeface="Times New Roman"/>
              </a:rPr>
              <a:t>Compare </a:t>
            </a:r>
            <a:r>
              <a:rPr sz="2000" dirty="0">
                <a:latin typeface="Times New Roman"/>
                <a:cs typeface="Times New Roman"/>
              </a:rPr>
              <a:t>the advantages and disadvantages of cloud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 marL="1304290" indent="-457834">
              <a:lnSpc>
                <a:spcPct val="100000"/>
              </a:lnSpc>
              <a:buAutoNum type="arabicPeriod"/>
              <a:tabLst>
                <a:tab pos="1304290" algn="l"/>
                <a:tab pos="1304925" algn="l"/>
              </a:tabLst>
            </a:pPr>
            <a:r>
              <a:rPr sz="2000" dirty="0">
                <a:latin typeface="Times New Roman"/>
                <a:cs typeface="Times New Roman"/>
              </a:rPr>
              <a:t>Explain cloud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models.</a:t>
            </a:r>
            <a:endParaRPr sz="2000">
              <a:latin typeface="Times New Roman"/>
              <a:cs typeface="Times New Roman"/>
            </a:endParaRPr>
          </a:p>
          <a:p>
            <a:pPr marL="1304290" indent="-457834">
              <a:lnSpc>
                <a:spcPct val="100000"/>
              </a:lnSpc>
              <a:buAutoNum type="arabicPeriod"/>
              <a:tabLst>
                <a:tab pos="1304290" algn="l"/>
                <a:tab pos="1304925" algn="l"/>
              </a:tabLst>
            </a:pPr>
            <a:r>
              <a:rPr sz="2000" dirty="0">
                <a:latin typeface="Times New Roman"/>
                <a:cs typeface="Times New Roman"/>
              </a:rPr>
              <a:t>Explain the various phases in the evolution of datacentre into public</a:t>
            </a:r>
            <a:r>
              <a:rPr sz="2000" spc="-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 marL="1304290" indent="-457834">
              <a:lnSpc>
                <a:spcPct val="100000"/>
              </a:lnSpc>
              <a:buAutoNum type="arabicPeriod"/>
              <a:tabLst>
                <a:tab pos="1304290" algn="l"/>
                <a:tab pos="1304925" algn="l"/>
              </a:tabLst>
            </a:pPr>
            <a:r>
              <a:rPr sz="2000" dirty="0">
                <a:latin typeface="Times New Roman"/>
                <a:cs typeface="Times New Roman"/>
              </a:rPr>
              <a:t>Define cloud </a:t>
            </a:r>
            <a:r>
              <a:rPr sz="2000" spc="-15" dirty="0">
                <a:latin typeface="Times New Roman"/>
                <a:cs typeface="Times New Roman"/>
              </a:rPr>
              <a:t>scalability. </a:t>
            </a:r>
            <a:r>
              <a:rPr sz="2000" spc="-5" dirty="0">
                <a:latin typeface="Times New Roman"/>
                <a:cs typeface="Times New Roman"/>
              </a:rPr>
              <a:t>Compare </a:t>
            </a:r>
            <a:r>
              <a:rPr sz="2000" dirty="0">
                <a:latin typeface="Times New Roman"/>
                <a:cs typeface="Times New Roman"/>
              </a:rPr>
              <a:t>horizontal and vertical </a:t>
            </a:r>
            <a:r>
              <a:rPr sz="2000" spc="-5" dirty="0">
                <a:latin typeface="Times New Roman"/>
                <a:cs typeface="Times New Roman"/>
              </a:rPr>
              <a:t>scalability </a:t>
            </a:r>
            <a:r>
              <a:rPr sz="2000" dirty="0">
                <a:latin typeface="Times New Roman"/>
                <a:cs typeface="Times New Roman"/>
              </a:rPr>
              <a:t>using an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example.</a:t>
            </a:r>
            <a:endParaRPr sz="2000">
              <a:latin typeface="Times New Roman"/>
              <a:cs typeface="Times New Roman"/>
            </a:endParaRPr>
          </a:p>
          <a:p>
            <a:pPr marL="1304290" indent="-457834">
              <a:lnSpc>
                <a:spcPct val="100000"/>
              </a:lnSpc>
              <a:buAutoNum type="arabicPeriod"/>
              <a:tabLst>
                <a:tab pos="1304290" algn="l"/>
                <a:tab pos="1304925" algn="l"/>
              </a:tabLst>
            </a:pPr>
            <a:r>
              <a:rPr sz="2000" dirty="0">
                <a:latin typeface="Times New Roman"/>
                <a:cs typeface="Times New Roman"/>
              </a:rPr>
              <a:t>Elaborate on cloud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security.</a:t>
            </a:r>
            <a:endParaRPr sz="2000">
              <a:latin typeface="Times New Roman"/>
              <a:cs typeface="Times New Roman"/>
            </a:endParaRPr>
          </a:p>
          <a:p>
            <a:pPr marL="1304290" marR="5080" indent="-457200">
              <a:lnSpc>
                <a:spcPct val="100000"/>
              </a:lnSpc>
              <a:buAutoNum type="arabicPeriod"/>
              <a:tabLst>
                <a:tab pos="1304290" algn="l"/>
                <a:tab pos="1304925" algn="l"/>
              </a:tabLst>
            </a:pPr>
            <a:r>
              <a:rPr sz="2000" dirty="0">
                <a:latin typeface="Times New Roman"/>
                <a:cs typeface="Times New Roman"/>
              </a:rPr>
              <a:t>A group of college freshers have a well-thought business idea. They want to </a:t>
            </a:r>
            <a:r>
              <a:rPr sz="2000" spc="-5" dirty="0">
                <a:latin typeface="Times New Roman"/>
                <a:cs typeface="Times New Roman"/>
              </a:rPr>
              <a:t>start </a:t>
            </a:r>
            <a:r>
              <a:rPr sz="2000" dirty="0">
                <a:latin typeface="Times New Roman"/>
                <a:cs typeface="Times New Roman"/>
              </a:rPr>
              <a:t>a SMB  </a:t>
            </a:r>
            <a:r>
              <a:rPr sz="2000" spc="-5" dirty="0">
                <a:latin typeface="Times New Roman"/>
                <a:cs typeface="Times New Roman"/>
              </a:rPr>
              <a:t>(Small Medium-sized </a:t>
            </a:r>
            <a:r>
              <a:rPr sz="2000" dirty="0">
                <a:latin typeface="Times New Roman"/>
                <a:cs typeface="Times New Roman"/>
              </a:rPr>
              <a:t>Business) at a budget (preferably on a pay-as-you-go basis) but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  as </a:t>
            </a:r>
            <a:r>
              <a:rPr sz="2000" spc="-5" dirty="0">
                <a:latin typeface="Times New Roman"/>
                <a:cs typeface="Times New Roman"/>
              </a:rPr>
              <a:t>much </a:t>
            </a:r>
            <a:r>
              <a:rPr sz="2000" dirty="0">
                <a:latin typeface="Times New Roman"/>
                <a:cs typeface="Times New Roman"/>
              </a:rPr>
              <a:t>less overhead of </a:t>
            </a:r>
            <a:r>
              <a:rPr sz="2000" spc="-5" dirty="0">
                <a:latin typeface="Times New Roman"/>
                <a:cs typeface="Times New Roman"/>
              </a:rPr>
              <a:t>maintaining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as possible. Which cloud  </a:t>
            </a:r>
            <a:r>
              <a:rPr sz="2000" spc="-5" dirty="0">
                <a:latin typeface="Times New Roman"/>
                <a:cs typeface="Times New Roman"/>
              </a:rPr>
              <a:t>deployment model </a:t>
            </a:r>
            <a:r>
              <a:rPr sz="2000" dirty="0">
                <a:latin typeface="Times New Roman"/>
                <a:cs typeface="Times New Roman"/>
              </a:rPr>
              <a:t>would be suitable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here?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94359" y="6070193"/>
            <a:ext cx="105194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4965" algn="l"/>
                <a:tab pos="356235" algn="l"/>
              </a:tabLst>
            </a:pPr>
            <a:r>
              <a:rPr sz="1800" spc="-25" dirty="0">
                <a:latin typeface="Times New Roman"/>
                <a:cs typeface="Times New Roman"/>
              </a:rPr>
              <a:t>Total</a:t>
            </a:r>
            <a:r>
              <a:rPr sz="1800" spc="2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Cost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2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Ownership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(TCO)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2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complete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cost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object</a:t>
            </a:r>
            <a:r>
              <a:rPr sz="1800" spc="3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2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service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throughout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its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lifetime,</a:t>
            </a:r>
            <a:r>
              <a:rPr sz="1800" spc="3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endParaRPr sz="18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purchase to </a:t>
            </a:r>
            <a:r>
              <a:rPr sz="1800" spc="-5" dirty="0">
                <a:latin typeface="Times New Roman"/>
                <a:cs typeface="Times New Roman"/>
              </a:rPr>
              <a:t>disposal, </a:t>
            </a:r>
            <a:r>
              <a:rPr sz="1800" dirty="0">
                <a:latin typeface="Times New Roman"/>
                <a:cs typeface="Times New Roman"/>
              </a:rPr>
              <a:t>including both direct and indirect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costs.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2574" y="1159509"/>
            <a:ext cx="10932795" cy="478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Summary</a:t>
            </a:r>
            <a:endParaRPr sz="2400">
              <a:latin typeface="Times New Roman"/>
              <a:cs typeface="Times New Roman"/>
            </a:endParaRPr>
          </a:p>
          <a:p>
            <a:pPr marL="710565" marR="142240" indent="-287020">
              <a:lnSpc>
                <a:spcPct val="100000"/>
              </a:lnSpc>
              <a:spcBef>
                <a:spcPts val="2060"/>
              </a:spcBef>
              <a:buFont typeface="Wingdings"/>
              <a:buChar char=""/>
              <a:tabLst>
                <a:tab pos="711200" algn="l"/>
              </a:tabLst>
            </a:pPr>
            <a:r>
              <a:rPr sz="1800" dirty="0">
                <a:latin typeface="Times New Roman"/>
                <a:cs typeface="Times New Roman"/>
              </a:rPr>
              <a:t>Cloud </a:t>
            </a:r>
            <a:r>
              <a:rPr sz="1800" spc="-5" dirty="0">
                <a:latin typeface="Times New Roman"/>
                <a:cs typeface="Times New Roman"/>
              </a:rPr>
              <a:t>computing is </a:t>
            </a:r>
            <a:r>
              <a:rPr sz="1800" dirty="0">
                <a:latin typeface="Times New Roman"/>
                <a:cs typeface="Times New Roman"/>
              </a:rPr>
              <a:t>the on-demand delivery of computer </a:t>
            </a:r>
            <a:r>
              <a:rPr sz="1800" spc="-15" dirty="0">
                <a:latin typeface="Times New Roman"/>
                <a:cs typeface="Times New Roman"/>
              </a:rPr>
              <a:t>power, </a:t>
            </a:r>
            <a:r>
              <a:rPr sz="1800" dirty="0">
                <a:latin typeface="Times New Roman"/>
                <a:cs typeface="Times New Roman"/>
              </a:rPr>
              <a:t>infrastructure, applications, storage and other  IT resources through a cloud services platform via the internet with pay-as-you-go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pricing.</a:t>
            </a:r>
            <a:endParaRPr sz="1800">
              <a:latin typeface="Times New Roman"/>
              <a:cs typeface="Times New Roman"/>
            </a:endParaRPr>
          </a:p>
          <a:p>
            <a:pPr marL="767080" indent="-343535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767080" algn="l"/>
                <a:tab pos="767715" algn="l"/>
              </a:tabLst>
            </a:pPr>
            <a:r>
              <a:rPr sz="1800" dirty="0">
                <a:latin typeface="Times New Roman"/>
                <a:cs typeface="Times New Roman"/>
              </a:rPr>
              <a:t>Public clouds are external, publicly available environments accessible to multiple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tenants.</a:t>
            </a:r>
            <a:endParaRPr sz="1800">
              <a:latin typeface="Times New Roman"/>
              <a:cs typeface="Times New Roman"/>
            </a:endParaRPr>
          </a:p>
          <a:p>
            <a:pPr marL="767080" indent="-343535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767080" algn="l"/>
                <a:tab pos="767715" algn="l"/>
              </a:tabLst>
            </a:pPr>
            <a:r>
              <a:rPr sz="1800" spc="-5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private cloud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owned by a single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organization.</a:t>
            </a:r>
            <a:endParaRPr sz="1800">
              <a:latin typeface="Times New Roman"/>
              <a:cs typeface="Times New Roman"/>
            </a:endParaRPr>
          </a:p>
          <a:p>
            <a:pPr marL="767080" indent="-343535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767080" algn="l"/>
                <a:tab pos="767715" algn="l"/>
              </a:tabLst>
            </a:pPr>
            <a:r>
              <a:rPr sz="1800" spc="-5" dirty="0">
                <a:latin typeface="Times New Roman"/>
                <a:cs typeface="Times New Roman"/>
              </a:rPr>
              <a:t>Community</a:t>
            </a:r>
            <a:r>
              <a:rPr sz="1800" spc="2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cloud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model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shared</a:t>
            </a:r>
            <a:r>
              <a:rPr sz="1800" spc="2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by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group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organizations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similar</a:t>
            </a:r>
            <a:r>
              <a:rPr sz="1800" spc="2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requirements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such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security,</a:t>
            </a:r>
            <a:endParaRPr sz="1800">
              <a:latin typeface="Times New Roman"/>
              <a:cs typeface="Times New Roman"/>
            </a:endParaRPr>
          </a:p>
          <a:p>
            <a:pPr marL="76708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compliance and </a:t>
            </a:r>
            <a:r>
              <a:rPr sz="1800" spc="-5" dirty="0">
                <a:latin typeface="Times New Roman"/>
                <a:cs typeface="Times New Roman"/>
              </a:rPr>
              <a:t>IT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policies.</a:t>
            </a:r>
            <a:endParaRPr sz="1800">
              <a:latin typeface="Times New Roman"/>
              <a:cs typeface="Times New Roman"/>
            </a:endParaRPr>
          </a:p>
          <a:p>
            <a:pPr marL="767080" indent="-343535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767080" algn="l"/>
                <a:tab pos="767715" algn="l"/>
              </a:tabLst>
            </a:pPr>
            <a:r>
              <a:rPr sz="1800" dirty="0">
                <a:latin typeface="Times New Roman"/>
                <a:cs typeface="Times New Roman"/>
              </a:rPr>
              <a:t>Hybrid cloud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a combination of </a:t>
            </a:r>
            <a:r>
              <a:rPr sz="1800" spc="-5" dirty="0">
                <a:latin typeface="Times New Roman"/>
                <a:cs typeface="Times New Roman"/>
              </a:rPr>
              <a:t>two </a:t>
            </a:r>
            <a:r>
              <a:rPr sz="1800" dirty="0">
                <a:latin typeface="Times New Roman"/>
                <a:cs typeface="Times New Roman"/>
              </a:rPr>
              <a:t>or </a:t>
            </a:r>
            <a:r>
              <a:rPr sz="1800" spc="-5" dirty="0">
                <a:latin typeface="Times New Roman"/>
                <a:cs typeface="Times New Roman"/>
              </a:rPr>
              <a:t>more models, </a:t>
            </a:r>
            <a:r>
              <a:rPr sz="1800" dirty="0">
                <a:latin typeface="Times New Roman"/>
                <a:cs typeface="Times New Roman"/>
              </a:rPr>
              <a:t>private cloud, public cloud or </a:t>
            </a:r>
            <a:r>
              <a:rPr sz="1800" spc="-5" dirty="0">
                <a:latin typeface="Times New Roman"/>
                <a:cs typeface="Times New Roman"/>
              </a:rPr>
              <a:t>community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cloud.</a:t>
            </a:r>
            <a:endParaRPr sz="1800">
              <a:latin typeface="Times New Roman"/>
              <a:cs typeface="Times New Roman"/>
            </a:endParaRPr>
          </a:p>
          <a:p>
            <a:pPr marL="767080" marR="5080" indent="-343535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767080" algn="l"/>
                <a:tab pos="767715" algn="l"/>
              </a:tabLst>
            </a:pPr>
            <a:r>
              <a:rPr sz="1800" spc="-5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data </a:t>
            </a:r>
            <a:r>
              <a:rPr sz="1800" spc="-5" dirty="0">
                <a:latin typeface="Times New Roman"/>
                <a:cs typeface="Times New Roman"/>
              </a:rPr>
              <a:t>centre is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repository </a:t>
            </a:r>
            <a:r>
              <a:rPr sz="1800" dirty="0">
                <a:latin typeface="Times New Roman"/>
                <a:cs typeface="Times New Roman"/>
              </a:rPr>
              <a:t>that </a:t>
            </a:r>
            <a:r>
              <a:rPr sz="1800" spc="-5" dirty="0">
                <a:latin typeface="Times New Roman"/>
                <a:cs typeface="Times New Roman"/>
              </a:rPr>
              <a:t>houses </a:t>
            </a:r>
            <a:r>
              <a:rPr sz="1800" dirty="0">
                <a:latin typeface="Times New Roman"/>
                <a:cs typeface="Times New Roman"/>
              </a:rPr>
              <a:t>computing </a:t>
            </a:r>
            <a:r>
              <a:rPr sz="1800" spc="-5" dirty="0">
                <a:latin typeface="Times New Roman"/>
                <a:cs typeface="Times New Roman"/>
              </a:rPr>
              <a:t>facilities like </a:t>
            </a:r>
            <a:r>
              <a:rPr sz="1800" dirty="0">
                <a:latin typeface="Times New Roman"/>
                <a:cs typeface="Times New Roman"/>
              </a:rPr>
              <a:t>servers, </a:t>
            </a:r>
            <a:r>
              <a:rPr sz="1800" spc="-5" dirty="0">
                <a:latin typeface="Times New Roman"/>
                <a:cs typeface="Times New Roman"/>
              </a:rPr>
              <a:t>routers, switches </a:t>
            </a:r>
            <a:r>
              <a:rPr sz="1800" dirty="0">
                <a:latin typeface="Times New Roman"/>
                <a:cs typeface="Times New Roman"/>
              </a:rPr>
              <a:t>and firewalls, </a:t>
            </a:r>
            <a:r>
              <a:rPr sz="1800" spc="-5" dirty="0">
                <a:latin typeface="Times New Roman"/>
                <a:cs typeface="Times New Roman"/>
              </a:rPr>
              <a:t>as  well as </a:t>
            </a:r>
            <a:r>
              <a:rPr sz="1800" dirty="0">
                <a:latin typeface="Times New Roman"/>
                <a:cs typeface="Times New Roman"/>
              </a:rPr>
              <a:t>supporting components like backup equipment, fire </a:t>
            </a:r>
            <a:r>
              <a:rPr sz="1800" spc="-5" dirty="0">
                <a:latin typeface="Times New Roman"/>
                <a:cs typeface="Times New Roman"/>
              </a:rPr>
              <a:t>suppression </a:t>
            </a:r>
            <a:r>
              <a:rPr sz="1800" dirty="0">
                <a:latin typeface="Times New Roman"/>
                <a:cs typeface="Times New Roman"/>
              </a:rPr>
              <a:t>facilities and air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conditioning.</a:t>
            </a:r>
            <a:endParaRPr sz="1800">
              <a:latin typeface="Times New Roman"/>
              <a:cs typeface="Times New Roman"/>
            </a:endParaRPr>
          </a:p>
          <a:p>
            <a:pPr marL="767080" marR="5715" indent="-343535" algn="just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767715" algn="l"/>
              </a:tabLst>
            </a:pPr>
            <a:r>
              <a:rPr sz="1800" dirty="0">
                <a:latin typeface="Times New Roman"/>
                <a:cs typeface="Times New Roman"/>
              </a:rPr>
              <a:t>Cloud </a:t>
            </a:r>
            <a:r>
              <a:rPr sz="1800" spc="-5" dirty="0">
                <a:latin typeface="Times New Roman"/>
                <a:cs typeface="Times New Roman"/>
              </a:rPr>
              <a:t>scalability allows customers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increase </a:t>
            </a:r>
            <a:r>
              <a:rPr sz="1800" spc="-10" dirty="0">
                <a:latin typeface="Times New Roman"/>
                <a:cs typeface="Times New Roman"/>
              </a:rPr>
              <a:t>or </a:t>
            </a:r>
            <a:r>
              <a:rPr sz="1800" spc="-5" dirty="0">
                <a:latin typeface="Times New Roman"/>
                <a:cs typeface="Times New Roman"/>
              </a:rPr>
              <a:t>decrease computing resources </a:t>
            </a:r>
            <a:r>
              <a:rPr sz="1800" dirty="0">
                <a:latin typeface="Times New Roman"/>
                <a:cs typeface="Times New Roman"/>
              </a:rPr>
              <a:t>such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storage, computing  </a:t>
            </a:r>
            <a:r>
              <a:rPr sz="1800" spc="-15" dirty="0">
                <a:latin typeface="Times New Roman"/>
                <a:cs typeface="Times New Roman"/>
              </a:rPr>
              <a:t>power,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network </a:t>
            </a:r>
            <a:r>
              <a:rPr sz="1800" dirty="0">
                <a:latin typeface="Times New Roman"/>
                <a:cs typeface="Times New Roman"/>
              </a:rPr>
              <a:t>bandwidth </a:t>
            </a:r>
            <a:r>
              <a:rPr sz="1800" spc="-15" dirty="0">
                <a:latin typeface="Times New Roman"/>
                <a:cs typeface="Times New Roman"/>
              </a:rPr>
              <a:t>dynamically, </a:t>
            </a:r>
            <a:r>
              <a:rPr sz="1800" spc="-5" dirty="0">
                <a:latin typeface="Times New Roman"/>
                <a:cs typeface="Times New Roman"/>
              </a:rPr>
              <a:t>based </a:t>
            </a:r>
            <a:r>
              <a:rPr sz="1800" dirty="0">
                <a:latin typeface="Times New Roman"/>
                <a:cs typeface="Times New Roman"/>
              </a:rPr>
              <a:t>on their </a:t>
            </a:r>
            <a:r>
              <a:rPr sz="1800" spc="-5" dirty="0">
                <a:latin typeface="Times New Roman"/>
                <a:cs typeface="Times New Roman"/>
              </a:rPr>
              <a:t>need </a:t>
            </a:r>
            <a:r>
              <a:rPr sz="1800" dirty="0">
                <a:latin typeface="Times New Roman"/>
                <a:cs typeface="Times New Roman"/>
              </a:rPr>
              <a:t>and the amount the customer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willing to  </a:t>
            </a:r>
            <a:r>
              <a:rPr sz="1800" spc="-25" dirty="0">
                <a:latin typeface="Times New Roman"/>
                <a:cs typeface="Times New Roman"/>
              </a:rPr>
              <a:t>pay.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22959" y="1820926"/>
          <a:ext cx="10535920" cy="47538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9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954">
                <a:tc>
                  <a:txBody>
                    <a:bodyPr/>
                    <a:lstStyle/>
                    <a:p>
                      <a:pPr marL="80645">
                        <a:lnSpc>
                          <a:spcPts val="2005"/>
                        </a:lnSpc>
                        <a:spcBef>
                          <a:spcPts val="60"/>
                        </a:spcBef>
                      </a:pPr>
                      <a:r>
                        <a:rPr sz="17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005"/>
                        </a:lnSpc>
                        <a:spcBef>
                          <a:spcPts val="60"/>
                        </a:spcBef>
                      </a:pPr>
                      <a:r>
                        <a:rPr sz="1700" b="1" spc="5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2005"/>
                        </a:lnSpc>
                        <a:spcBef>
                          <a:spcPts val="60"/>
                        </a:spcBef>
                      </a:pPr>
                      <a:r>
                        <a:rPr sz="1700" b="1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Computing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30810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https://aws.amazon.com/what-is-cloud-computing/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30810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 marR="6934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link explains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basics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cloud  computing including its</a:t>
                      </a:r>
                      <a:r>
                        <a:rPr sz="17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advantages.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249">
                <a:tc>
                  <a:txBody>
                    <a:bodyPr/>
                    <a:lstStyle/>
                    <a:p>
                      <a:pPr marL="154305" marR="2597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History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7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Cloud  Computing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 marR="889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https://cloudcomputing521.wordpress.com/2017/0 </a:t>
                      </a:r>
                      <a:r>
                        <a:rPr sz="1700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5/01/history-of-cloud-computing/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 marR="25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link explains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origin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evolution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of 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computing.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765">
                <a:tc>
                  <a:txBody>
                    <a:bodyPr/>
                    <a:lstStyle/>
                    <a:p>
                      <a:pPr marL="154305" marR="7302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Deployment 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http://whatiscloud.com/cloud_deployment_models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/index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 marR="130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contains links explaining Private, Public,  </a:t>
                      </a: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Community,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Hybrid and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other deployment  models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cloud.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6764">
                <a:tc>
                  <a:txBody>
                    <a:bodyPr/>
                    <a:lstStyle/>
                    <a:p>
                      <a:pPr marL="154305" marR="17589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Evolution of</a:t>
                      </a:r>
                      <a:r>
                        <a:rPr sz="17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Data 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Centres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 marR="20383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7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https://www.cisco.com/c/dam/en_us/solutions/ind </a:t>
                      </a:r>
                      <a:r>
                        <a:rPr sz="1700" spc="-5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sz="17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ustries/docs/gov/CiscoCloudComputing_WP.pdf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 marR="114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link explains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the phases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involved in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evolution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of a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traditional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data centre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into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a 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private</a:t>
                      </a: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cloud.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1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 for</a:t>
                      </a:r>
                      <a:r>
                        <a:rPr sz="17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Business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827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 marR="8432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www.business.qld.gov.au/running- </a:t>
                      </a:r>
                      <a:r>
                        <a:rPr sz="1700" spc="-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business/it/cloud-computing/benefits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 marR="660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link explains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benefits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using cloud 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7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businesses.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524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Scalability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827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 marR="1054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www.cloudassessments.com/blog/scalabilit </a:t>
                      </a:r>
                      <a:r>
                        <a:rPr sz="1700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y-cloud-computing/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 marR="3886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link explains vertical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horizontal  scalability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and the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benefits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scalability.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5198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Security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827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 marR="1879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https://aws.amazon.com/security/introduction-to- </a:t>
                      </a:r>
                      <a:r>
                        <a:rPr sz="1700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cloud-security/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link explains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 security.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827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999232" y="1267967"/>
            <a:ext cx="513588" cy="475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9818" y="1159509"/>
            <a:ext cx="2186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Document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105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487167" y="1286255"/>
            <a:ext cx="553212" cy="483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22959" y="1820926"/>
          <a:ext cx="10537190" cy="4399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3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954">
                <a:tc>
                  <a:txBody>
                    <a:bodyPr/>
                    <a:lstStyle/>
                    <a:p>
                      <a:pPr marL="80645">
                        <a:lnSpc>
                          <a:spcPts val="2005"/>
                        </a:lnSpc>
                        <a:spcBef>
                          <a:spcPts val="60"/>
                        </a:spcBef>
                      </a:pPr>
                      <a:r>
                        <a:rPr sz="17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005"/>
                        </a:lnSpc>
                        <a:spcBef>
                          <a:spcPts val="60"/>
                        </a:spcBef>
                      </a:pPr>
                      <a:r>
                        <a:rPr sz="1700" b="1" spc="5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2005"/>
                        </a:lnSpc>
                        <a:spcBef>
                          <a:spcPts val="60"/>
                        </a:spcBef>
                      </a:pPr>
                      <a:r>
                        <a:rPr sz="1700" b="1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095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Computing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ps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ww</a:t>
                      </a:r>
                      <a:r>
                        <a:rPr sz="1700" u="sng" spc="-10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</a:t>
                      </a:r>
                      <a:r>
                        <a:rPr sz="17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.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you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ube.co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m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/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wa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c</a:t>
                      </a:r>
                      <a:r>
                        <a:rPr sz="17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?v=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Q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JncF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i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rhjPg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Gives an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overview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about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computing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122">
                <a:tc>
                  <a:txBody>
                    <a:bodyPr/>
                    <a:lstStyle/>
                    <a:p>
                      <a:pPr marL="154305" marR="2597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History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7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Cloud  Computing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 marR="12573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www.youtube.com/watch?v=vw1ip87CLV </a:t>
                      </a:r>
                      <a:r>
                        <a:rPr sz="1700" spc="-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U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Gives a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brief history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computing.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764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764">
                <a:tc>
                  <a:txBody>
                    <a:bodyPr/>
                    <a:lstStyle/>
                    <a:p>
                      <a:pPr marL="154305" marR="7302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Deployment 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 marR="66992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ps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ww</a:t>
                      </a:r>
                      <a:r>
                        <a:rPr sz="1700" u="sng" spc="-10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</a:t>
                      </a:r>
                      <a:r>
                        <a:rPr sz="17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.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you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t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ube.co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m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/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wa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t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</a:t>
                      </a:r>
                      <a:r>
                        <a:rPr sz="17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?v=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Q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k5</a:t>
                      </a:r>
                      <a:r>
                        <a:rPr sz="1700" u="sng" spc="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y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-- </a:t>
                      </a:r>
                      <a:r>
                        <a:rPr sz="1700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YQnOw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 marR="2578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Explains the four major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deployment  models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-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private, public,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hybrid and  </a:t>
                      </a: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community.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58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 for</a:t>
                      </a:r>
                      <a:r>
                        <a:rPr sz="17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Business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9225" marR="723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www.youtube.com/watch?v=KVydGQGR1 </a:t>
                      </a:r>
                      <a:r>
                        <a:rPr sz="1700" spc="-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Lo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 marR="844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link explains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the pros and cons of</a:t>
                      </a:r>
                      <a:r>
                        <a:rPr sz="17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cloud  computing to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understand the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difference 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between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on-premise computing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cloud  computing.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24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Scalability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827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www.cloudassessments.com/blog/scalabilit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y-cloud-computing/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The video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explains vertical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7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horizontal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176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scalability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and the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benefits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scalability.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5198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Security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827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9390" algn="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sz="17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8"/>
                        </a:rPr>
                        <a:t>www.youtube.com/watch?v=L-cC-JjYos0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827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Explains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cloud security using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a use</a:t>
                      </a:r>
                      <a:r>
                        <a:rPr sz="17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case.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827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106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818" y="1159509"/>
            <a:ext cx="159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Video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107</a:t>
            </a:fld>
            <a:endParaRPr sz="1200">
              <a:latin typeface="Carlito"/>
              <a:cs typeface="Carlit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22959" y="1820926"/>
          <a:ext cx="10537190" cy="2585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954">
                <a:tc>
                  <a:txBody>
                    <a:bodyPr/>
                    <a:lstStyle/>
                    <a:p>
                      <a:pPr marL="154305">
                        <a:lnSpc>
                          <a:spcPts val="2005"/>
                        </a:lnSpc>
                        <a:spcBef>
                          <a:spcPts val="60"/>
                        </a:spcBef>
                      </a:pPr>
                      <a:r>
                        <a:rPr sz="17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005"/>
                        </a:lnSpc>
                        <a:spcBef>
                          <a:spcPts val="60"/>
                        </a:spcBef>
                      </a:pPr>
                      <a:r>
                        <a:rPr sz="1700" b="1" spc="5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2005"/>
                        </a:lnSpc>
                        <a:spcBef>
                          <a:spcPts val="60"/>
                        </a:spcBef>
                      </a:pPr>
                      <a:r>
                        <a:rPr sz="1700" b="1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7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b="1" dirty="0">
                          <a:latin typeface="Times New Roman"/>
                          <a:cs typeface="Times New Roman"/>
                        </a:rPr>
                        <a:t>Number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pPr marL="154305" marR="1612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Computing 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and its</a:t>
                      </a: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need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30810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Page 1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30810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249">
                <a:tc>
                  <a:txBody>
                    <a:bodyPr/>
                    <a:lstStyle/>
                    <a:p>
                      <a:pPr marL="154305" marR="1676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Evolution of</a:t>
                      </a:r>
                      <a:r>
                        <a:rPr sz="17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Data 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Centres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764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7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15-18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764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1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Deployment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764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Page 21-</a:t>
                      </a: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23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764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24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Cloud for</a:t>
                      </a:r>
                      <a:r>
                        <a:rPr sz="17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Business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827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7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827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Page 75 -</a:t>
                      </a:r>
                      <a:r>
                        <a:rPr sz="17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83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6827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29818" y="1159509"/>
            <a:ext cx="1830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E-Book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197051" y="4916804"/>
            <a:ext cx="388239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Times New Roman"/>
                <a:cs typeface="Times New Roman"/>
              </a:rPr>
              <a:t>Buying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20" dirty="0">
                <a:latin typeface="Times New Roman"/>
                <a:cs typeface="Times New Roman"/>
              </a:rPr>
              <a:t>car requires </a:t>
            </a:r>
            <a:r>
              <a:rPr sz="2000" spc="-25" dirty="0">
                <a:latin typeface="Times New Roman"/>
                <a:cs typeface="Times New Roman"/>
              </a:rPr>
              <a:t>investment,  driving ourselves </a:t>
            </a:r>
            <a:r>
              <a:rPr sz="2000" spc="-10" dirty="0">
                <a:latin typeface="Times New Roman"/>
                <a:cs typeface="Times New Roman"/>
              </a:rPr>
              <a:t>or </a:t>
            </a:r>
            <a:r>
              <a:rPr sz="2000" spc="-20" dirty="0">
                <a:latin typeface="Times New Roman"/>
                <a:cs typeface="Times New Roman"/>
              </a:rPr>
              <a:t>hiring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chauffeur,  </a:t>
            </a:r>
            <a:r>
              <a:rPr sz="2000" spc="-20" dirty="0">
                <a:latin typeface="Times New Roman"/>
                <a:cs typeface="Times New Roman"/>
              </a:rPr>
              <a:t>parking space </a:t>
            </a:r>
            <a:r>
              <a:rPr sz="2000" spc="-15" dirty="0">
                <a:latin typeface="Times New Roman"/>
                <a:cs typeface="Times New Roman"/>
              </a:rPr>
              <a:t>and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maintenance.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8745" y="4897373"/>
            <a:ext cx="395605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Cloud </a:t>
            </a:r>
            <a:r>
              <a:rPr sz="2000" spc="-25" dirty="0">
                <a:latin typeface="Times New Roman"/>
                <a:cs typeface="Times New Roman"/>
              </a:rPr>
              <a:t>computing services </a:t>
            </a:r>
            <a:r>
              <a:rPr sz="2000" spc="-20" dirty="0">
                <a:latin typeface="Times New Roman"/>
                <a:cs typeface="Times New Roman"/>
              </a:rPr>
              <a:t>such </a:t>
            </a:r>
            <a:r>
              <a:rPr sz="2000" spc="-15" dirty="0">
                <a:latin typeface="Times New Roman"/>
                <a:cs typeface="Times New Roman"/>
              </a:rPr>
              <a:t>as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Uber  </a:t>
            </a:r>
            <a:r>
              <a:rPr sz="2000" spc="-10" dirty="0">
                <a:latin typeface="Times New Roman"/>
                <a:cs typeface="Times New Roman"/>
              </a:rPr>
              <a:t>or </a:t>
            </a:r>
            <a:r>
              <a:rPr sz="2000" spc="-15" dirty="0">
                <a:latin typeface="Times New Roman"/>
                <a:cs typeface="Times New Roman"/>
              </a:rPr>
              <a:t>Ola is </a:t>
            </a:r>
            <a:r>
              <a:rPr sz="2000" spc="-20" dirty="0">
                <a:latin typeface="Times New Roman"/>
                <a:cs typeface="Times New Roman"/>
              </a:rPr>
              <a:t>like renting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0" dirty="0">
                <a:latin typeface="Times New Roman"/>
                <a:cs typeface="Times New Roman"/>
              </a:rPr>
              <a:t>car. </a:t>
            </a:r>
            <a:r>
              <a:rPr sz="2000" spc="-10" dirty="0">
                <a:latin typeface="Times New Roman"/>
                <a:cs typeface="Times New Roman"/>
              </a:rPr>
              <a:t>No </a:t>
            </a:r>
            <a:r>
              <a:rPr sz="2000" spc="-20" dirty="0">
                <a:latin typeface="Times New Roman"/>
                <a:cs typeface="Times New Roman"/>
              </a:rPr>
              <a:t>parking  space required, </a:t>
            </a:r>
            <a:r>
              <a:rPr sz="2000" spc="-10" dirty="0">
                <a:latin typeface="Times New Roman"/>
                <a:cs typeface="Times New Roman"/>
              </a:rPr>
              <a:t>no </a:t>
            </a:r>
            <a:r>
              <a:rPr sz="2000" spc="-25" dirty="0">
                <a:latin typeface="Times New Roman"/>
                <a:cs typeface="Times New Roman"/>
              </a:rPr>
              <a:t>maintenance </a:t>
            </a:r>
            <a:r>
              <a:rPr sz="2000" spc="-15" dirty="0">
                <a:latin typeface="Times New Roman"/>
                <a:cs typeface="Times New Roman"/>
              </a:rPr>
              <a:t>and  </a:t>
            </a:r>
            <a:r>
              <a:rPr sz="2000" spc="-20" dirty="0">
                <a:latin typeface="Times New Roman"/>
                <a:cs typeface="Times New Roman"/>
              </a:rPr>
              <a:t>you </a:t>
            </a:r>
            <a:r>
              <a:rPr sz="2000" spc="-15" dirty="0">
                <a:latin typeface="Times New Roman"/>
                <a:cs typeface="Times New Roman"/>
              </a:rPr>
              <a:t>pay </a:t>
            </a:r>
            <a:r>
              <a:rPr sz="2000" spc="-10" dirty="0">
                <a:latin typeface="Times New Roman"/>
                <a:cs typeface="Times New Roman"/>
              </a:rPr>
              <a:t>by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miles.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1040" y="2430779"/>
            <a:ext cx="4395216" cy="1766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02204" y="3276980"/>
            <a:ext cx="1151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Own</a:t>
            </a:r>
            <a:r>
              <a:rPr sz="24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car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77783" y="2932176"/>
            <a:ext cx="4014216" cy="120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13163" y="3504692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UBER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9818" y="1159509"/>
            <a:ext cx="398017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Why Cloud </a:t>
            </a:r>
            <a:r>
              <a:rPr sz="2400" b="1" dirty="0">
                <a:latin typeface="Times New Roman"/>
                <a:cs typeface="Times New Roman"/>
              </a:rPr>
              <a:t>Computing ?  Benefits </a:t>
            </a:r>
            <a:r>
              <a:rPr sz="2400" b="1" spc="-5" dirty="0">
                <a:latin typeface="Times New Roman"/>
                <a:cs typeface="Times New Roman"/>
              </a:rPr>
              <a:t>of Cloud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Computing?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5692" y="4265752"/>
            <a:ext cx="15557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Car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75880" y="4265752"/>
            <a:ext cx="2651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Rental </a:t>
            </a:r>
            <a:r>
              <a:rPr sz="2400" b="1" dirty="0">
                <a:latin typeface="Times New Roman"/>
                <a:cs typeface="Times New Roman"/>
              </a:rPr>
              <a:t>or </a:t>
            </a:r>
            <a:r>
              <a:rPr sz="2400" b="1" spc="-5" dirty="0">
                <a:latin typeface="Times New Roman"/>
                <a:cs typeface="Times New Roman"/>
              </a:rPr>
              <a:t>Public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car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97067" y="2930651"/>
            <a:ext cx="4014216" cy="1199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28661" y="3440938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OLA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561844" y="1912619"/>
            <a:ext cx="6472428" cy="3450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1676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Why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10739755" cy="5224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Why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Cloud?</a:t>
            </a:r>
            <a:endParaRPr sz="2400">
              <a:latin typeface="Times New Roman"/>
              <a:cs typeface="Times New Roman"/>
            </a:endParaRPr>
          </a:p>
          <a:p>
            <a:pPr marL="704215" indent="-343535">
              <a:lnSpc>
                <a:spcPct val="100000"/>
              </a:lnSpc>
              <a:spcBef>
                <a:spcPts val="2050"/>
              </a:spcBef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dirty="0">
                <a:latin typeface="Times New Roman"/>
                <a:cs typeface="Times New Roman"/>
              </a:rPr>
              <a:t>Cloud provides a host of benefits which </a:t>
            </a:r>
            <a:r>
              <a:rPr sz="2000" spc="-5" dirty="0">
                <a:latin typeface="Times New Roman"/>
                <a:cs typeface="Times New Roman"/>
              </a:rPr>
              <a:t>make </a:t>
            </a:r>
            <a:r>
              <a:rPr sz="2000" dirty="0">
                <a:latin typeface="Times New Roman"/>
                <a:cs typeface="Times New Roman"/>
              </a:rPr>
              <a:t>it so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popular.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4215" marR="5080" indent="-343535">
              <a:lnSpc>
                <a:spcPct val="100000"/>
              </a:lnSpc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spc="-70" dirty="0">
                <a:latin typeface="Times New Roman"/>
                <a:cs typeface="Times New Roman"/>
              </a:rPr>
              <a:t>We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only store </a:t>
            </a:r>
            <a:r>
              <a:rPr sz="2000" spc="-10" dirty="0">
                <a:latin typeface="Times New Roman"/>
                <a:cs typeface="Times New Roman"/>
              </a:rPr>
              <a:t>large </a:t>
            </a:r>
            <a:r>
              <a:rPr sz="2000" spc="-5" dirty="0">
                <a:latin typeface="Times New Roman"/>
                <a:cs typeface="Times New Roman"/>
              </a:rPr>
              <a:t>amounts </a:t>
            </a:r>
            <a:r>
              <a:rPr sz="2000" dirty="0">
                <a:latin typeface="Times New Roman"/>
                <a:cs typeface="Times New Roman"/>
              </a:rPr>
              <a:t>of data securely on the cloud, </a:t>
            </a:r>
            <a:r>
              <a:rPr sz="2000" spc="5" dirty="0">
                <a:latin typeface="Times New Roman"/>
                <a:cs typeface="Times New Roman"/>
              </a:rPr>
              <a:t>but </a:t>
            </a:r>
            <a:r>
              <a:rPr sz="2000" dirty="0">
                <a:latin typeface="Times New Roman"/>
                <a:cs typeface="Times New Roman"/>
              </a:rPr>
              <a:t>it is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dirty="0">
                <a:latin typeface="Times New Roman"/>
                <a:cs typeface="Times New Roman"/>
              </a:rPr>
              <a:t>possible to rent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 </a:t>
            </a:r>
            <a:r>
              <a:rPr sz="2000" spc="-5" dirty="0">
                <a:latin typeface="Times New Roman"/>
                <a:cs typeface="Times New Roman"/>
              </a:rPr>
              <a:t>latest </a:t>
            </a:r>
            <a:r>
              <a:rPr sz="2000" dirty="0">
                <a:latin typeface="Times New Roman"/>
                <a:cs typeface="Times New Roman"/>
              </a:rPr>
              <a:t>hi-tech software and even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421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61415" marR="379095" lvl="1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61415" algn="l"/>
                <a:tab pos="1162050" algn="l"/>
              </a:tabLst>
            </a:pPr>
            <a:r>
              <a:rPr sz="2000" dirty="0">
                <a:latin typeface="Times New Roman"/>
                <a:cs typeface="Times New Roman"/>
              </a:rPr>
              <a:t>Consider that you are using a traditional </a:t>
            </a:r>
            <a:r>
              <a:rPr sz="2000" spc="-5" dirty="0">
                <a:latin typeface="Times New Roman"/>
                <a:cs typeface="Times New Roman"/>
              </a:rPr>
              <a:t>method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in your </a:t>
            </a:r>
            <a:r>
              <a:rPr sz="2000" spc="-5" dirty="0">
                <a:latin typeface="Times New Roman"/>
                <a:cs typeface="Times New Roman"/>
              </a:rPr>
              <a:t>office, </a:t>
            </a:r>
            <a:r>
              <a:rPr sz="2000" spc="5" dirty="0">
                <a:latin typeface="Times New Roman"/>
                <a:cs typeface="Times New Roman"/>
              </a:rPr>
              <a:t>now </a:t>
            </a:r>
            <a:r>
              <a:rPr sz="2000" dirty="0">
                <a:latin typeface="Times New Roman"/>
                <a:cs typeface="Times New Roman"/>
              </a:rPr>
              <a:t>if your  company recruits </a:t>
            </a:r>
            <a:r>
              <a:rPr sz="2000" spc="-5" dirty="0">
                <a:latin typeface="Times New Roman"/>
                <a:cs typeface="Times New Roman"/>
              </a:rPr>
              <a:t>some more employees </a:t>
            </a:r>
            <a:r>
              <a:rPr sz="2000" dirty="0">
                <a:latin typeface="Times New Roman"/>
                <a:cs typeface="Times New Roman"/>
              </a:rPr>
              <a:t>then you need to do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the hardware as well as  software </a:t>
            </a:r>
            <a:r>
              <a:rPr sz="2000" spc="-5" dirty="0">
                <a:latin typeface="Times New Roman"/>
                <a:cs typeface="Times New Roman"/>
              </a:rPr>
              <a:t>setup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those </a:t>
            </a:r>
            <a:r>
              <a:rPr sz="2000" spc="-5" dirty="0">
                <a:latin typeface="Times New Roman"/>
                <a:cs typeface="Times New Roman"/>
              </a:rPr>
              <a:t>employees </a:t>
            </a:r>
            <a:r>
              <a:rPr sz="2000" dirty="0">
                <a:latin typeface="Times New Roman"/>
                <a:cs typeface="Times New Roman"/>
              </a:rPr>
              <a:t>again which will inevitably increase your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expenses.</a:t>
            </a:r>
            <a:endParaRPr sz="2000">
              <a:latin typeface="Times New Roman"/>
              <a:cs typeface="Times New Roman"/>
            </a:endParaRPr>
          </a:p>
          <a:p>
            <a:pPr marL="1161415" marR="158750" lvl="1" indent="-343535">
              <a:lnSpc>
                <a:spcPct val="100000"/>
              </a:lnSpc>
              <a:buFont typeface="Arial"/>
              <a:buChar char="•"/>
              <a:tabLst>
                <a:tab pos="1161415" algn="l"/>
                <a:tab pos="1162050" algn="l"/>
              </a:tabLst>
            </a:pP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using cloud </a:t>
            </a:r>
            <a:r>
              <a:rPr sz="2000" spc="-5" dirty="0">
                <a:latin typeface="Times New Roman"/>
                <a:cs typeface="Times New Roman"/>
              </a:rPr>
              <a:t>computing you </a:t>
            </a:r>
            <a:r>
              <a:rPr sz="2000" dirty="0">
                <a:latin typeface="Times New Roman"/>
                <a:cs typeface="Times New Roman"/>
              </a:rPr>
              <a:t>get the platform on rent and </a:t>
            </a:r>
            <a:r>
              <a:rPr sz="2000" spc="-5" dirty="0">
                <a:latin typeface="Times New Roman"/>
                <a:cs typeface="Times New Roman"/>
              </a:rPr>
              <a:t>simply </a:t>
            </a:r>
            <a:r>
              <a:rPr sz="2000" dirty="0">
                <a:latin typeface="Times New Roman"/>
                <a:cs typeface="Times New Roman"/>
              </a:rPr>
              <a:t>provide the  </a:t>
            </a:r>
            <a:r>
              <a:rPr sz="2000" spc="-5" dirty="0">
                <a:latin typeface="Times New Roman"/>
                <a:cs typeface="Times New Roman"/>
              </a:rPr>
              <a:t>employees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terminal </a:t>
            </a:r>
            <a:r>
              <a:rPr sz="2000" dirty="0">
                <a:latin typeface="Times New Roman"/>
                <a:cs typeface="Times New Roman"/>
              </a:rPr>
              <a:t>and credentials to logon to their virtual </a:t>
            </a:r>
            <a:r>
              <a:rPr sz="2000" spc="-5" dirty="0">
                <a:latin typeface="Times New Roman"/>
                <a:cs typeface="Times New Roman"/>
              </a:rPr>
              <a:t>system. </a:t>
            </a:r>
            <a:r>
              <a:rPr sz="2000" dirty="0">
                <a:latin typeface="Times New Roman"/>
                <a:cs typeface="Times New Roman"/>
              </a:rPr>
              <a:t>Hence, in this case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  rent the processing </a:t>
            </a:r>
            <a:r>
              <a:rPr sz="2000" spc="-10" dirty="0">
                <a:latin typeface="Times New Roman"/>
                <a:cs typeface="Times New Roman"/>
              </a:rPr>
              <a:t>time, </a:t>
            </a:r>
            <a:r>
              <a:rPr sz="2000" spc="-5" dirty="0">
                <a:latin typeface="Times New Roman"/>
                <a:cs typeface="Times New Roman"/>
              </a:rPr>
              <a:t>memory </a:t>
            </a:r>
            <a:r>
              <a:rPr sz="2000" dirty="0">
                <a:latin typeface="Times New Roman"/>
                <a:cs typeface="Times New Roman"/>
              </a:rPr>
              <a:t>and the software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setup.</a:t>
            </a:r>
            <a:endParaRPr sz="2000">
              <a:latin typeface="Times New Roman"/>
              <a:cs typeface="Times New Roman"/>
            </a:endParaRPr>
          </a:p>
          <a:p>
            <a:pPr marL="1161415" marR="473709" lvl="1" indent="-343535">
              <a:lnSpc>
                <a:spcPct val="100000"/>
              </a:lnSpc>
              <a:buFont typeface="Arial"/>
              <a:buChar char="•"/>
              <a:tabLst>
                <a:tab pos="1161415" algn="l"/>
                <a:tab pos="1162050" algn="l"/>
              </a:tabLst>
            </a:pPr>
            <a:r>
              <a:rPr sz="2000" dirty="0">
                <a:latin typeface="Times New Roman"/>
                <a:cs typeface="Times New Roman"/>
              </a:rPr>
              <a:t>Whenever an </a:t>
            </a:r>
            <a:r>
              <a:rPr sz="2000" spc="-5" dirty="0">
                <a:latin typeface="Times New Roman"/>
                <a:cs typeface="Times New Roman"/>
              </a:rPr>
              <a:t>employee </a:t>
            </a:r>
            <a:r>
              <a:rPr sz="2000" dirty="0">
                <a:latin typeface="Times New Roman"/>
                <a:cs typeface="Times New Roman"/>
              </a:rPr>
              <a:t>quits, his resources are freed and there is no need to pay for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those  rentals.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520940" y="2026920"/>
            <a:ext cx="3782567" cy="2833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201410" cy="3716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Why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Cloud?</a:t>
            </a:r>
            <a:endParaRPr sz="2400">
              <a:latin typeface="Times New Roman"/>
              <a:cs typeface="Times New Roman"/>
            </a:endParaRPr>
          </a:p>
          <a:p>
            <a:pPr marL="361315" marR="222885">
              <a:lnSpc>
                <a:spcPct val="100000"/>
              </a:lnSpc>
              <a:spcBef>
                <a:spcPts val="2175"/>
              </a:spcBef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cloud itself </a:t>
            </a:r>
            <a:r>
              <a:rPr sz="2000" dirty="0">
                <a:latin typeface="Times New Roman"/>
                <a:cs typeface="Times New Roman"/>
              </a:rPr>
              <a:t>is a set of hardware, networks,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storage,  services and interfaces that enable the delivery of 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as 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Cloud Computing –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Definition: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61315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is the on-demand delivery of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  </a:t>
            </a:r>
            <a:r>
              <a:rPr sz="2000" spc="-10" dirty="0">
                <a:latin typeface="Times New Roman"/>
                <a:cs typeface="Times New Roman"/>
              </a:rPr>
              <a:t>power, </a:t>
            </a:r>
            <a:r>
              <a:rPr sz="2000" spc="-5" dirty="0">
                <a:latin typeface="Times New Roman"/>
                <a:cs typeface="Times New Roman"/>
              </a:rPr>
              <a:t>infrastructure, </a:t>
            </a:r>
            <a:r>
              <a:rPr sz="2000" dirty="0">
                <a:latin typeface="Times New Roman"/>
                <a:cs typeface="Times New Roman"/>
              </a:rPr>
              <a:t>applications, storage and other IT  resources through a cloud services platform via the  internet with pay-as-you-go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pricing.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478280" y="1746504"/>
            <a:ext cx="9329928" cy="4655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3758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History of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438643" y="1912619"/>
            <a:ext cx="4369308" cy="3325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511290" cy="456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History of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 marL="701040" marR="264160" indent="-342900" algn="just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The origin of cloud can be traced as far back as </a:t>
            </a:r>
            <a:r>
              <a:rPr sz="2000" b="1" spc="5" dirty="0">
                <a:latin typeface="Times New Roman"/>
                <a:cs typeface="Times New Roman"/>
              </a:rPr>
              <a:t>1950s  </a:t>
            </a:r>
            <a:r>
              <a:rPr sz="2000" dirty="0">
                <a:latin typeface="Times New Roman"/>
                <a:cs typeface="Times New Roman"/>
              </a:rPr>
              <a:t>when John </a:t>
            </a:r>
            <a:r>
              <a:rPr sz="2000" spc="-20" dirty="0">
                <a:latin typeface="Times New Roman"/>
                <a:cs typeface="Times New Roman"/>
              </a:rPr>
              <a:t>McCarthy,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computer scientist, </a:t>
            </a:r>
            <a:r>
              <a:rPr sz="2000" dirty="0">
                <a:latin typeface="Times New Roman"/>
                <a:cs typeface="Times New Roman"/>
              </a:rPr>
              <a:t>introduced  ‘theory of </a:t>
            </a: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sharing’.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5340" marR="5080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815340" algn="l"/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In the </a:t>
            </a:r>
            <a:r>
              <a:rPr sz="2000" b="1" spc="5" dirty="0">
                <a:latin typeface="Times New Roman"/>
                <a:cs typeface="Times New Roman"/>
              </a:rPr>
              <a:t>1960s</a:t>
            </a:r>
            <a:r>
              <a:rPr sz="2000" spc="5" dirty="0">
                <a:latin typeface="Times New Roman"/>
                <a:cs typeface="Times New Roman"/>
              </a:rPr>
              <a:t>, </a:t>
            </a:r>
            <a:r>
              <a:rPr sz="2000" dirty="0">
                <a:latin typeface="Times New Roman"/>
                <a:cs typeface="Times New Roman"/>
              </a:rPr>
              <a:t>J.C.R. Licklider developed the</a:t>
            </a:r>
            <a:r>
              <a:rPr sz="2000" spc="-30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ARPANET  </a:t>
            </a:r>
            <a:r>
              <a:rPr sz="2000" dirty="0">
                <a:latin typeface="Times New Roman"/>
                <a:cs typeface="Times New Roman"/>
              </a:rPr>
              <a:t>(Advanced Research Projects Agency Network) which  </a:t>
            </a:r>
            <a:r>
              <a:rPr sz="2000" spc="-5" dirty="0">
                <a:latin typeface="Times New Roman"/>
                <a:cs typeface="Times New Roman"/>
              </a:rPr>
              <a:t>formed </a:t>
            </a:r>
            <a:r>
              <a:rPr sz="2000" dirty="0">
                <a:latin typeface="Times New Roman"/>
                <a:cs typeface="Times New Roman"/>
              </a:rPr>
              <a:t>the basis of </a:t>
            </a:r>
            <a:r>
              <a:rPr sz="2000" spc="-15" dirty="0">
                <a:latin typeface="Times New Roman"/>
                <a:cs typeface="Times New Roman"/>
              </a:rPr>
              <a:t>today’s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5340" marR="113030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815340" algn="l"/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The development of virtual </a:t>
            </a:r>
            <a:r>
              <a:rPr sz="2000" spc="-5" dirty="0">
                <a:latin typeface="Times New Roman"/>
                <a:cs typeface="Times New Roman"/>
              </a:rPr>
              <a:t>machines </a:t>
            </a: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b="1" spc="5" dirty="0">
                <a:latin typeface="Times New Roman"/>
                <a:cs typeface="Times New Roman"/>
              </a:rPr>
              <a:t>1970s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enabled  users to run </a:t>
            </a:r>
            <a:r>
              <a:rPr sz="2000" spc="-5" dirty="0">
                <a:latin typeface="Times New Roman"/>
                <a:cs typeface="Times New Roman"/>
              </a:rPr>
              <a:t>multiple </a:t>
            </a:r>
            <a:r>
              <a:rPr sz="2000" dirty="0">
                <a:latin typeface="Times New Roman"/>
                <a:cs typeface="Times New Roman"/>
              </a:rPr>
              <a:t>operating </a:t>
            </a: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on a single  </a:t>
            </a:r>
            <a:r>
              <a:rPr sz="2000" spc="-5" dirty="0">
                <a:latin typeface="Times New Roman"/>
                <a:cs typeface="Times New Roman"/>
              </a:rPr>
              <a:t>machine.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534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815340" algn="l"/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b="1" spc="5" dirty="0">
                <a:latin typeface="Times New Roman"/>
                <a:cs typeface="Times New Roman"/>
              </a:rPr>
              <a:t>1991</a:t>
            </a:r>
            <a:r>
              <a:rPr sz="2000" spc="5" dirty="0">
                <a:latin typeface="Times New Roman"/>
                <a:cs typeface="Times New Roman"/>
              </a:rPr>
              <a:t>,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30" dirty="0">
                <a:latin typeface="Times New Roman"/>
                <a:cs typeface="Times New Roman"/>
              </a:rPr>
              <a:t>World </a:t>
            </a:r>
            <a:r>
              <a:rPr sz="2000" spc="-20" dirty="0">
                <a:latin typeface="Times New Roman"/>
                <a:cs typeface="Times New Roman"/>
              </a:rPr>
              <a:t>Wide </a:t>
            </a:r>
            <a:r>
              <a:rPr sz="2000" spc="-50" dirty="0">
                <a:latin typeface="Times New Roman"/>
                <a:cs typeface="Times New Roman"/>
              </a:rPr>
              <a:t>Web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emerged.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6722109" cy="426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History of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 marL="701040" marR="5080" indent="-34290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701040" algn="l"/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b="1" spc="5" dirty="0">
                <a:latin typeface="Times New Roman"/>
                <a:cs typeface="Times New Roman"/>
              </a:rPr>
              <a:t>1990s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dirty="0">
                <a:latin typeface="Times New Roman"/>
                <a:cs typeface="Times New Roman"/>
              </a:rPr>
              <a:t>saw a shift from </a:t>
            </a:r>
            <a:r>
              <a:rPr sz="2000" spc="-5" dirty="0">
                <a:latin typeface="Times New Roman"/>
                <a:cs typeface="Times New Roman"/>
              </a:rPr>
              <a:t>point-to-point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circuits  </a:t>
            </a:r>
            <a:r>
              <a:rPr sz="2000" dirty="0">
                <a:latin typeface="Times New Roman"/>
                <a:cs typeface="Times New Roman"/>
              </a:rPr>
              <a:t>to virtual private network services being </a:t>
            </a:r>
            <a:r>
              <a:rPr sz="2000" spc="-5" dirty="0">
                <a:latin typeface="Times New Roman"/>
                <a:cs typeface="Times New Roman"/>
              </a:rPr>
              <a:t>offered </a:t>
            </a:r>
            <a:r>
              <a:rPr sz="2000" dirty="0">
                <a:latin typeface="Times New Roman"/>
                <a:cs typeface="Times New Roman"/>
              </a:rPr>
              <a:t>by  </a:t>
            </a:r>
            <a:r>
              <a:rPr sz="2000" spc="-5" dirty="0">
                <a:latin typeface="Times New Roman"/>
                <a:cs typeface="Times New Roman"/>
              </a:rPr>
              <a:t>telecommunication companies. </a:t>
            </a:r>
            <a:r>
              <a:rPr sz="2000" dirty="0">
                <a:latin typeface="Times New Roman"/>
                <a:cs typeface="Times New Roman"/>
              </a:rPr>
              <a:t>This resulted in increased  bandwidth at a lower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1040" marR="13906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01040" algn="l"/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b="1" spc="5" dirty="0">
                <a:latin typeface="Times New Roman"/>
                <a:cs typeface="Times New Roman"/>
              </a:rPr>
              <a:t>1997</a:t>
            </a:r>
            <a:r>
              <a:rPr sz="2000" spc="5" dirty="0">
                <a:latin typeface="Times New Roman"/>
                <a:cs typeface="Times New Roman"/>
              </a:rPr>
              <a:t>, </a:t>
            </a:r>
            <a:r>
              <a:rPr sz="2000" dirty="0">
                <a:latin typeface="Times New Roman"/>
                <a:cs typeface="Times New Roman"/>
              </a:rPr>
              <a:t>the first definition of 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  by Professor </a:t>
            </a:r>
            <a:r>
              <a:rPr sz="2000" spc="-5" dirty="0">
                <a:latin typeface="Times New Roman"/>
                <a:cs typeface="Times New Roman"/>
              </a:rPr>
              <a:t>Ramnath </a:t>
            </a:r>
            <a:r>
              <a:rPr sz="2000" dirty="0">
                <a:latin typeface="Times New Roman"/>
                <a:cs typeface="Times New Roman"/>
              </a:rPr>
              <a:t>Chellapa of </a:t>
            </a:r>
            <a:r>
              <a:rPr sz="2000" spc="-5" dirty="0">
                <a:latin typeface="Times New Roman"/>
                <a:cs typeface="Times New Roman"/>
              </a:rPr>
              <a:t>Emory </a:t>
            </a:r>
            <a:r>
              <a:rPr sz="2000" spc="-15" dirty="0">
                <a:latin typeface="Times New Roman"/>
                <a:cs typeface="Times New Roman"/>
              </a:rPr>
              <a:t>University. </a:t>
            </a:r>
            <a:r>
              <a:rPr sz="2000" dirty="0">
                <a:latin typeface="Times New Roman"/>
                <a:cs typeface="Times New Roman"/>
              </a:rPr>
              <a:t>He  defined Cloud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as,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15340" marR="2159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Times New Roman"/>
                <a:cs typeface="Times New Roman"/>
              </a:rPr>
              <a:t>‘Computing </a:t>
            </a:r>
            <a:r>
              <a:rPr sz="2000" b="1" dirty="0">
                <a:latin typeface="Times New Roman"/>
                <a:cs typeface="Times New Roman"/>
              </a:rPr>
              <a:t>paradigm </a:t>
            </a:r>
            <a:r>
              <a:rPr sz="2000" b="1" spc="-10" dirty="0">
                <a:latin typeface="Times New Roman"/>
                <a:cs typeface="Times New Roman"/>
              </a:rPr>
              <a:t>where </a:t>
            </a:r>
            <a:r>
              <a:rPr sz="2000" b="1" dirty="0">
                <a:latin typeface="Times New Roman"/>
                <a:cs typeface="Times New Roman"/>
              </a:rPr>
              <a:t>the </a:t>
            </a:r>
            <a:r>
              <a:rPr sz="2000" b="1" spc="-5" dirty="0">
                <a:latin typeface="Times New Roman"/>
                <a:cs typeface="Times New Roman"/>
              </a:rPr>
              <a:t>boundaries </a:t>
            </a:r>
            <a:r>
              <a:rPr sz="2000" b="1" dirty="0">
                <a:latin typeface="Times New Roman"/>
                <a:cs typeface="Times New Roman"/>
              </a:rPr>
              <a:t>of  computing </a:t>
            </a:r>
            <a:r>
              <a:rPr sz="2000" b="1" spc="-5" dirty="0">
                <a:latin typeface="Times New Roman"/>
                <a:cs typeface="Times New Roman"/>
              </a:rPr>
              <a:t>will </a:t>
            </a:r>
            <a:r>
              <a:rPr sz="2000" b="1" dirty="0">
                <a:latin typeface="Times New Roman"/>
                <a:cs typeface="Times New Roman"/>
              </a:rPr>
              <a:t>be determined by economic</a:t>
            </a:r>
            <a:r>
              <a:rPr sz="2000" b="1" spc="-1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rationale  rather than technical </a:t>
            </a:r>
            <a:r>
              <a:rPr sz="2000" b="1" spc="-5" dirty="0">
                <a:latin typeface="Times New Roman"/>
                <a:cs typeface="Times New Roman"/>
              </a:rPr>
              <a:t>limits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alone.’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38643" y="1912619"/>
            <a:ext cx="4369308" cy="3325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816595" y="3201923"/>
            <a:ext cx="3774948" cy="1732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560184" cy="487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History of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 marL="389890">
              <a:lnSpc>
                <a:spcPct val="100000"/>
              </a:lnSpc>
              <a:spcBef>
                <a:spcPts val="1680"/>
              </a:spcBef>
            </a:pPr>
            <a:r>
              <a:rPr sz="2000" b="1" dirty="0">
                <a:latin typeface="Times New Roman"/>
                <a:cs typeface="Times New Roman"/>
              </a:rPr>
              <a:t>Major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Milestones: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3279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32790" algn="l"/>
                <a:tab pos="733425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1999: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Salesforce.com</a:t>
            </a:r>
            <a:endParaRPr sz="2000">
              <a:latin typeface="Times New Roman"/>
              <a:cs typeface="Times New Roman"/>
            </a:endParaRPr>
          </a:p>
          <a:p>
            <a:pPr marL="1189990" marR="5080" lvl="1" indent="-342900">
              <a:lnSpc>
                <a:spcPct val="100000"/>
              </a:lnSpc>
              <a:buFont typeface="Wingdings"/>
              <a:buChar char=""/>
              <a:tabLst>
                <a:tab pos="1189990" algn="l"/>
                <a:tab pos="1190625" algn="l"/>
              </a:tabLst>
            </a:pPr>
            <a:r>
              <a:rPr sz="2000" dirty="0">
                <a:latin typeface="Times New Roman"/>
                <a:cs typeface="Times New Roman"/>
              </a:rPr>
              <a:t>Established the </a:t>
            </a:r>
            <a:r>
              <a:rPr sz="2000" spc="-5" dirty="0">
                <a:latin typeface="Times New Roman"/>
                <a:cs typeface="Times New Roman"/>
              </a:rPr>
              <a:t>ability </a:t>
            </a:r>
            <a:r>
              <a:rPr sz="2000" dirty="0">
                <a:latin typeface="Times New Roman"/>
                <a:cs typeface="Times New Roman"/>
              </a:rPr>
              <a:t>to use a </a:t>
            </a:r>
            <a:r>
              <a:rPr sz="2000" spc="-5" dirty="0">
                <a:latin typeface="Times New Roman"/>
                <a:cs typeface="Times New Roman"/>
              </a:rPr>
              <a:t>simple </a:t>
            </a:r>
            <a:r>
              <a:rPr sz="2000" dirty="0">
                <a:latin typeface="Times New Roman"/>
                <a:cs typeface="Times New Roman"/>
              </a:rPr>
              <a:t>website on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 Internet to deliver enterprise-level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applications.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Wingdings"/>
              <a:buChar char=""/>
            </a:pPr>
            <a:endParaRPr sz="2050">
              <a:latin typeface="Times New Roman"/>
              <a:cs typeface="Times New Roman"/>
            </a:endParaRPr>
          </a:p>
          <a:p>
            <a:pPr marL="732790" indent="-343535">
              <a:lnSpc>
                <a:spcPct val="100000"/>
              </a:lnSpc>
              <a:buFont typeface="Arial"/>
              <a:buChar char="•"/>
              <a:tabLst>
                <a:tab pos="732790" algn="l"/>
                <a:tab pos="733425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2002: </a:t>
            </a:r>
            <a:r>
              <a:rPr sz="2000" b="1" dirty="0">
                <a:latin typeface="Times New Roman"/>
                <a:cs typeface="Times New Roman"/>
              </a:rPr>
              <a:t>Amazon </a:t>
            </a:r>
            <a:r>
              <a:rPr sz="2000" b="1" spc="-35" dirty="0">
                <a:latin typeface="Times New Roman"/>
                <a:cs typeface="Times New Roman"/>
              </a:rPr>
              <a:t>Web</a:t>
            </a:r>
            <a:r>
              <a:rPr sz="2000" b="1" spc="-2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marL="1189990" marR="255270" lvl="1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1189990" algn="l"/>
                <a:tab pos="1190625" algn="l"/>
              </a:tabLst>
            </a:pPr>
            <a:r>
              <a:rPr sz="2000" dirty="0">
                <a:latin typeface="Times New Roman"/>
                <a:cs typeface="Times New Roman"/>
              </a:rPr>
              <a:t>Featured several cloud-based </a:t>
            </a:r>
            <a:r>
              <a:rPr sz="2000" spc="-5" dirty="0">
                <a:latin typeface="Times New Roman"/>
                <a:cs typeface="Times New Roman"/>
              </a:rPr>
              <a:t>retail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  included data storage and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computation.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Wingdings"/>
              <a:buChar char=""/>
            </a:pPr>
            <a:endParaRPr sz="2050">
              <a:latin typeface="Times New Roman"/>
              <a:cs typeface="Times New Roman"/>
            </a:endParaRPr>
          </a:p>
          <a:p>
            <a:pPr marL="732790" indent="-343535">
              <a:lnSpc>
                <a:spcPct val="100000"/>
              </a:lnSpc>
              <a:buFont typeface="Arial"/>
              <a:buChar char="•"/>
              <a:tabLst>
                <a:tab pos="732790" algn="l"/>
                <a:tab pos="733425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2006: </a:t>
            </a:r>
            <a:r>
              <a:rPr sz="2000" b="1" spc="-10" dirty="0">
                <a:latin typeface="Times New Roman"/>
                <a:cs typeface="Times New Roman"/>
              </a:rPr>
              <a:t>Amazon’s </a:t>
            </a:r>
            <a:r>
              <a:rPr sz="2000" b="1" dirty="0">
                <a:latin typeface="Times New Roman"/>
                <a:cs typeface="Times New Roman"/>
              </a:rPr>
              <a:t>Elastic Compute Cloud (EC2) –</a:t>
            </a:r>
            <a:r>
              <a:rPr sz="2000" b="1" spc="-2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73279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first </a:t>
            </a:r>
            <a:r>
              <a:rPr sz="2000" b="1" spc="-5" dirty="0">
                <a:latin typeface="Times New Roman"/>
                <a:cs typeface="Times New Roman"/>
              </a:rPr>
              <a:t>commercial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189990" marR="488315" lvl="1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1189990" algn="l"/>
                <a:tab pos="1190625" algn="l"/>
              </a:tabLst>
            </a:pPr>
            <a:r>
              <a:rPr sz="2000" dirty="0">
                <a:latin typeface="Times New Roman"/>
                <a:cs typeface="Times New Roman"/>
              </a:rPr>
              <a:t>Enabled </a:t>
            </a:r>
            <a:r>
              <a:rPr sz="2000" spc="-5" dirty="0">
                <a:latin typeface="Times New Roman"/>
                <a:cs typeface="Times New Roman"/>
              </a:rPr>
              <a:t>small companies </a:t>
            </a:r>
            <a:r>
              <a:rPr sz="2000" dirty="0">
                <a:latin typeface="Times New Roman"/>
                <a:cs typeface="Times New Roman"/>
              </a:rPr>
              <a:t>to rent </a:t>
            </a:r>
            <a:r>
              <a:rPr sz="2000" spc="-5" dirty="0">
                <a:latin typeface="Times New Roman"/>
                <a:cs typeface="Times New Roman"/>
              </a:rPr>
              <a:t>computers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 would host and run their </a:t>
            </a:r>
            <a:r>
              <a:rPr sz="2000" spc="5" dirty="0">
                <a:latin typeface="Times New Roman"/>
                <a:cs typeface="Times New Roman"/>
              </a:rPr>
              <a:t>own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6529705" cy="39579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History of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 marL="389890">
              <a:lnSpc>
                <a:spcPct val="100000"/>
              </a:lnSpc>
              <a:spcBef>
                <a:spcPts val="1680"/>
              </a:spcBef>
            </a:pPr>
            <a:r>
              <a:rPr sz="2000" b="1" dirty="0">
                <a:latin typeface="Times New Roman"/>
                <a:cs typeface="Times New Roman"/>
              </a:rPr>
              <a:t>Major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Milestones: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3279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32790" algn="l"/>
                <a:tab pos="733425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2007: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Dropbox</a:t>
            </a:r>
            <a:endParaRPr sz="2000">
              <a:latin typeface="Times New Roman"/>
              <a:cs typeface="Times New Roman"/>
            </a:endParaRPr>
          </a:p>
          <a:p>
            <a:pPr marL="1189990" marR="394335" lvl="1" indent="-342900">
              <a:lnSpc>
                <a:spcPct val="100000"/>
              </a:lnSpc>
              <a:buFont typeface="Wingdings"/>
              <a:buChar char=""/>
              <a:tabLst>
                <a:tab pos="1189990" algn="l"/>
                <a:tab pos="1190625" algn="l"/>
              </a:tabLst>
            </a:pPr>
            <a:r>
              <a:rPr sz="2000" dirty="0">
                <a:latin typeface="Times New Roman"/>
                <a:cs typeface="Times New Roman"/>
              </a:rPr>
              <a:t>MIT student created this </a:t>
            </a:r>
            <a:r>
              <a:rPr sz="2000" spc="-5" dirty="0">
                <a:latin typeface="Times New Roman"/>
                <a:cs typeface="Times New Roman"/>
              </a:rPr>
              <a:t>file-hosting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 </a:t>
            </a:r>
            <a:r>
              <a:rPr sz="2000" spc="-5" dirty="0">
                <a:latin typeface="Times New Roman"/>
                <a:cs typeface="Times New Roman"/>
              </a:rPr>
              <a:t>offers </a:t>
            </a:r>
            <a:r>
              <a:rPr sz="2000" dirty="0">
                <a:latin typeface="Times New Roman"/>
                <a:cs typeface="Times New Roman"/>
              </a:rPr>
              <a:t>file storage and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synchronization.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Wingdings"/>
              <a:buChar char=""/>
            </a:pPr>
            <a:endParaRPr sz="2050">
              <a:latin typeface="Times New Roman"/>
              <a:cs typeface="Times New Roman"/>
            </a:endParaRPr>
          </a:p>
          <a:p>
            <a:pPr marL="732790" indent="-343535">
              <a:lnSpc>
                <a:spcPct val="100000"/>
              </a:lnSpc>
              <a:buFont typeface="Arial"/>
              <a:buChar char="•"/>
              <a:tabLst>
                <a:tab pos="732790" algn="l"/>
                <a:tab pos="733425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2009:</a:t>
            </a:r>
            <a:endParaRPr sz="2000">
              <a:latin typeface="Times New Roman"/>
              <a:cs typeface="Times New Roman"/>
            </a:endParaRPr>
          </a:p>
          <a:p>
            <a:pPr marL="1189990" marR="5080" lvl="1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1189990" algn="l"/>
                <a:tab pos="1190625" algn="l"/>
              </a:tabLst>
            </a:pPr>
            <a:r>
              <a:rPr sz="2000" dirty="0">
                <a:latin typeface="Times New Roman"/>
                <a:cs typeface="Times New Roman"/>
              </a:rPr>
              <a:t>Google </a:t>
            </a:r>
            <a:r>
              <a:rPr sz="2000" spc="5" dirty="0">
                <a:latin typeface="Times New Roman"/>
                <a:cs typeface="Times New Roman"/>
              </a:rPr>
              <a:t>Apps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spc="-5" dirty="0">
                <a:latin typeface="Times New Roman"/>
                <a:cs typeface="Times New Roman"/>
              </a:rPr>
              <a:t>example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browser-based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enterprise  applications</a:t>
            </a:r>
            <a:endParaRPr sz="2000">
              <a:latin typeface="Times New Roman"/>
              <a:cs typeface="Times New Roman"/>
            </a:endParaRPr>
          </a:p>
          <a:p>
            <a:pPr marL="1189990" marR="501015" lvl="1" indent="-342900">
              <a:lnSpc>
                <a:spcPct val="100000"/>
              </a:lnSpc>
              <a:buFont typeface="Wingdings"/>
              <a:buChar char=""/>
              <a:tabLst>
                <a:tab pos="1189990" algn="l"/>
                <a:tab pos="1190625" algn="l"/>
              </a:tabLst>
            </a:pPr>
            <a:r>
              <a:rPr sz="2000" spc="-10" dirty="0">
                <a:latin typeface="Times New Roman"/>
                <a:cs typeface="Times New Roman"/>
              </a:rPr>
              <a:t>Windows </a:t>
            </a:r>
            <a:r>
              <a:rPr sz="2000" dirty="0">
                <a:latin typeface="Times New Roman"/>
                <a:cs typeface="Times New Roman"/>
              </a:rPr>
              <a:t>Azure – </a:t>
            </a:r>
            <a:r>
              <a:rPr sz="2000" spc="-15" dirty="0">
                <a:latin typeface="Times New Roman"/>
                <a:cs typeface="Times New Roman"/>
              </a:rPr>
              <a:t>Microsoft’s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 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16595" y="3201923"/>
            <a:ext cx="3774948" cy="1732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399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Fundamentals </a:t>
            </a:r>
            <a:r>
              <a:rPr sz="2400" dirty="0">
                <a:latin typeface="Carlito"/>
                <a:cs typeface="Carlito"/>
              </a:rPr>
              <a:t>of </a:t>
            </a:r>
            <a:r>
              <a:rPr sz="2400" spc="-5" dirty="0">
                <a:latin typeface="Carlito"/>
                <a:cs typeface="Carlito"/>
              </a:rPr>
              <a:t>Cloud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Computing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2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693785" cy="1009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AIM: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aim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this module </a:t>
            </a:r>
            <a:r>
              <a:rPr sz="2000" dirty="0">
                <a:latin typeface="Times New Roman"/>
                <a:cs typeface="Times New Roman"/>
              </a:rPr>
              <a:t>is to introduce students to the basics of cloud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156959" y="1464563"/>
            <a:ext cx="5105399" cy="4162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4757420" cy="3348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Characteristics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 marL="815340" indent="-457834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000" b="1" dirty="0">
                <a:latin typeface="Times New Roman"/>
                <a:cs typeface="Times New Roman"/>
              </a:rPr>
              <a:t>On-demand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Broad </a:t>
            </a:r>
            <a:r>
              <a:rPr sz="2000" b="1" dirty="0">
                <a:latin typeface="Times New Roman"/>
                <a:cs typeface="Times New Roman"/>
              </a:rPr>
              <a:t>Network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indent="-457834">
              <a:lnSpc>
                <a:spcPct val="100000"/>
              </a:lnSpc>
              <a:buAutoNum type="arabicPeriod"/>
              <a:tabLst>
                <a:tab pos="815340" algn="l"/>
                <a:tab pos="81597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Resource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Pooling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indent="-457834">
              <a:lnSpc>
                <a:spcPct val="100000"/>
              </a:lnSpc>
              <a:buAutoNum type="arabicPeriod"/>
              <a:tabLst>
                <a:tab pos="815340" algn="l"/>
                <a:tab pos="815975" algn="l"/>
              </a:tabLst>
            </a:pPr>
            <a:r>
              <a:rPr sz="2000" b="1" dirty="0">
                <a:latin typeface="Times New Roman"/>
                <a:cs typeface="Times New Roman"/>
              </a:rPr>
              <a:t>Rapid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Elasticity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Measured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9819640" cy="456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Characteristics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 marL="815340" marR="125095" indent="-457200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On-demand Service: The user can provide the required resources </a:t>
            </a:r>
            <a:r>
              <a:rPr sz="2000" spc="-5" dirty="0">
                <a:latin typeface="Times New Roman"/>
                <a:cs typeface="Times New Roman"/>
              </a:rPr>
              <a:t>automatically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  </a:t>
            </a:r>
            <a:r>
              <a:rPr sz="2000" spc="-5" dirty="0">
                <a:latin typeface="Times New Roman"/>
                <a:cs typeface="Times New Roman"/>
              </a:rPr>
              <a:t>human </a:t>
            </a:r>
            <a:r>
              <a:rPr sz="2000" dirty="0">
                <a:latin typeface="Times New Roman"/>
                <a:cs typeface="Times New Roman"/>
              </a:rPr>
              <a:t>intervention.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marR="508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Broad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Network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Access: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Accessible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consumer’s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(such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Mobile,  </a:t>
            </a:r>
            <a:r>
              <a:rPr sz="2000" dirty="0">
                <a:latin typeface="Times New Roman"/>
                <a:cs typeface="Times New Roman"/>
              </a:rPr>
              <a:t>tablet, laptop 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Desktop).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marR="236854" indent="-457200">
              <a:lnSpc>
                <a:spcPct val="100000"/>
              </a:lnSpc>
              <a:buAutoNum type="arabicPeriod"/>
              <a:tabLst>
                <a:tab pos="815340" algn="l"/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Resource Pooling: Multiple </a:t>
            </a:r>
            <a:r>
              <a:rPr sz="2000" spc="-5" dirty="0">
                <a:latin typeface="Times New Roman"/>
                <a:cs typeface="Times New Roman"/>
              </a:rPr>
              <a:t>consumers </a:t>
            </a:r>
            <a:r>
              <a:rPr sz="2000" dirty="0">
                <a:latin typeface="Times New Roman"/>
                <a:cs typeface="Times New Roman"/>
              </a:rPr>
              <a:t>can use </a:t>
            </a:r>
            <a:r>
              <a:rPr sz="2000" spc="-5" dirty="0">
                <a:latin typeface="Times New Roman"/>
                <a:cs typeface="Times New Roman"/>
              </a:rPr>
              <a:t>multiple </a:t>
            </a:r>
            <a:r>
              <a:rPr sz="2000" dirty="0">
                <a:latin typeface="Times New Roman"/>
                <a:cs typeface="Times New Roman"/>
              </a:rPr>
              <a:t>physical and virtual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  </a:t>
            </a:r>
            <a:r>
              <a:rPr sz="2000" spc="-5" dirty="0">
                <a:latin typeface="Times New Roman"/>
                <a:cs typeface="Times New Roman"/>
              </a:rPr>
              <a:t>dynamically </a:t>
            </a:r>
            <a:r>
              <a:rPr sz="2000" dirty="0">
                <a:latin typeface="Times New Roman"/>
                <a:cs typeface="Times New Roman"/>
              </a:rPr>
              <a:t>assigned and reassigned according to their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demand.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marR="166370" indent="-457200">
              <a:lnSpc>
                <a:spcPct val="100000"/>
              </a:lnSpc>
              <a:buAutoNum type="arabicPeriod"/>
              <a:tabLst>
                <a:tab pos="815340" algn="l"/>
                <a:tab pos="815975" algn="l"/>
              </a:tabLst>
            </a:pPr>
            <a:r>
              <a:rPr sz="2000" spc="-5" dirty="0">
                <a:latin typeface="Times New Roman"/>
                <a:cs typeface="Times New Roman"/>
              </a:rPr>
              <a:t>Rapid Elasticity: Capabilities </a:t>
            </a:r>
            <a:r>
              <a:rPr sz="2000" dirty="0">
                <a:latin typeface="Times New Roman"/>
                <a:cs typeface="Times New Roman"/>
              </a:rPr>
              <a:t>can be provisioned </a:t>
            </a:r>
            <a:r>
              <a:rPr sz="2000" spc="-15" dirty="0">
                <a:latin typeface="Times New Roman"/>
                <a:cs typeface="Times New Roman"/>
              </a:rPr>
              <a:t>elastically. </a:t>
            </a:r>
            <a:r>
              <a:rPr sz="2000" dirty="0">
                <a:latin typeface="Times New Roman"/>
                <a:cs typeface="Times New Roman"/>
              </a:rPr>
              <a:t>They can be </a:t>
            </a:r>
            <a:r>
              <a:rPr sz="2000" spc="-5" dirty="0">
                <a:latin typeface="Times New Roman"/>
                <a:cs typeface="Times New Roman"/>
              </a:rPr>
              <a:t>scaled </a:t>
            </a:r>
            <a:r>
              <a:rPr sz="2000" dirty="0">
                <a:latin typeface="Times New Roman"/>
                <a:cs typeface="Times New Roman"/>
              </a:rPr>
              <a:t>up and  down based on the </a:t>
            </a:r>
            <a:r>
              <a:rPr sz="2000" spc="-5" dirty="0">
                <a:latin typeface="Times New Roman"/>
                <a:cs typeface="Times New Roman"/>
              </a:rPr>
              <a:t>consumer’s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demand.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indent="-457834">
              <a:lnSpc>
                <a:spcPct val="100000"/>
              </a:lnSpc>
              <a:buAutoNum type="arabicPeriod"/>
              <a:tabLst>
                <a:tab pos="815340" algn="l"/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Measured Service: The </a:t>
            </a:r>
            <a:r>
              <a:rPr sz="2000" spc="-5" dirty="0">
                <a:latin typeface="Times New Roman"/>
                <a:cs typeface="Times New Roman"/>
              </a:rPr>
              <a:t>service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measured </a:t>
            </a:r>
            <a:r>
              <a:rPr sz="2000" dirty="0">
                <a:latin typeface="Times New Roman"/>
                <a:cs typeface="Times New Roman"/>
              </a:rPr>
              <a:t>using the pay-as-you-go pricing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10855325" cy="426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Times New Roman"/>
                <a:cs typeface="Times New Roman"/>
              </a:rPr>
              <a:t>Types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 marL="358140">
              <a:lnSpc>
                <a:spcPct val="100000"/>
              </a:lnSpc>
              <a:spcBef>
                <a:spcPts val="1680"/>
              </a:spcBef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major </a:t>
            </a:r>
            <a:r>
              <a:rPr sz="2000" dirty="0">
                <a:latin typeface="Times New Roman"/>
                <a:cs typeface="Times New Roman"/>
              </a:rPr>
              <a:t>three categories are IaaS, PaaS and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15340" marR="34036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as a service (IaaS): The </a:t>
            </a:r>
            <a:r>
              <a:rPr sz="2000" spc="-5" dirty="0">
                <a:latin typeface="Times New Roman"/>
                <a:cs typeface="Times New Roman"/>
              </a:rPr>
              <a:t>cloud </a:t>
            </a:r>
            <a:r>
              <a:rPr sz="2000" dirty="0">
                <a:latin typeface="Times New Roman"/>
                <a:cs typeface="Times New Roman"/>
              </a:rPr>
              <a:t>provider provides IT </a:t>
            </a:r>
            <a:r>
              <a:rPr sz="2000" spc="-5" dirty="0">
                <a:latin typeface="Times New Roman"/>
                <a:cs typeface="Times New Roman"/>
              </a:rPr>
              <a:t>infrastructure like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servers,  virtual </a:t>
            </a:r>
            <a:r>
              <a:rPr sz="2000" spc="-5" dirty="0">
                <a:latin typeface="Times New Roman"/>
                <a:cs typeface="Times New Roman"/>
              </a:rPr>
              <a:t>machines, </a:t>
            </a:r>
            <a:r>
              <a:rPr sz="2000" dirty="0">
                <a:latin typeface="Times New Roman"/>
                <a:cs typeface="Times New Roman"/>
              </a:rPr>
              <a:t>storage, networks, and the operating </a:t>
            </a: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on pay-as-you-go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basis.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marR="15875" indent="-457200">
              <a:lnSpc>
                <a:spcPct val="100000"/>
              </a:lnSpc>
              <a:buAutoNum type="arabicPeriod"/>
              <a:tabLst>
                <a:tab pos="815340" algn="l"/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Platform as a service (PaaS): The developers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use the 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services on </a:t>
            </a:r>
            <a:r>
              <a:rPr sz="2000" spc="-5" dirty="0">
                <a:latin typeface="Times New Roman"/>
                <a:cs typeface="Times New Roman"/>
              </a:rPr>
              <a:t>demand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  creating a web or </a:t>
            </a:r>
            <a:r>
              <a:rPr sz="2000" spc="-5" dirty="0">
                <a:latin typeface="Times New Roman"/>
                <a:cs typeface="Times New Roman"/>
              </a:rPr>
              <a:t>mobile </a:t>
            </a:r>
            <a:r>
              <a:rPr sz="2000" dirty="0">
                <a:latin typeface="Times New Roman"/>
                <a:cs typeface="Times New Roman"/>
              </a:rPr>
              <a:t>application. They need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worry about </a:t>
            </a:r>
            <a:r>
              <a:rPr sz="2000" spc="-5" dirty="0">
                <a:latin typeface="Times New Roman"/>
                <a:cs typeface="Times New Roman"/>
              </a:rPr>
              <a:t>setting </a:t>
            </a:r>
            <a:r>
              <a:rPr sz="2000" dirty="0">
                <a:latin typeface="Times New Roman"/>
                <a:cs typeface="Times New Roman"/>
              </a:rPr>
              <a:t>up the development  environment.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marR="5080" indent="-457200" algn="just">
              <a:lnSpc>
                <a:spcPct val="100000"/>
              </a:lnSpc>
              <a:buAutoNum type="arabicPeriod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Software as a service (SaaS): The users just connect to the Internet through </a:t>
            </a:r>
            <a:r>
              <a:rPr sz="2000" spc="5" dirty="0">
                <a:latin typeface="Times New Roman"/>
                <a:cs typeface="Times New Roman"/>
              </a:rPr>
              <a:t>phone,</a:t>
            </a:r>
            <a:r>
              <a:rPr sz="2000" spc="-3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PC or the </a:t>
            </a:r>
            <a:r>
              <a:rPr sz="2000" spc="-5" dirty="0">
                <a:latin typeface="Times New Roman"/>
                <a:cs typeface="Times New Roman"/>
              </a:rPr>
              <a:t>tablet  </a:t>
            </a:r>
            <a:r>
              <a:rPr sz="2000" dirty="0">
                <a:latin typeface="Times New Roman"/>
                <a:cs typeface="Times New Roman"/>
              </a:rPr>
              <a:t>and use the application hosted on cloud. The </a:t>
            </a:r>
            <a:r>
              <a:rPr sz="2000" spc="-5" dirty="0">
                <a:latin typeface="Times New Roman"/>
                <a:cs typeface="Times New Roman"/>
              </a:rPr>
              <a:t>cloud </a:t>
            </a:r>
            <a:r>
              <a:rPr sz="2000" dirty="0">
                <a:latin typeface="Times New Roman"/>
                <a:cs typeface="Times New Roman"/>
              </a:rPr>
              <a:t>service providers host and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  application, </a:t>
            </a:r>
            <a:r>
              <a:rPr sz="2000" spc="-5" dirty="0">
                <a:latin typeface="Times New Roman"/>
                <a:cs typeface="Times New Roman"/>
              </a:rPr>
              <a:t>infrastructure, </a:t>
            </a:r>
            <a:r>
              <a:rPr sz="2000" dirty="0">
                <a:latin typeface="Times New Roman"/>
                <a:cs typeface="Times New Roman"/>
              </a:rPr>
              <a:t>handle </a:t>
            </a:r>
            <a:r>
              <a:rPr sz="2000" spc="-5" dirty="0">
                <a:latin typeface="Times New Roman"/>
                <a:cs typeface="Times New Roman"/>
              </a:rPr>
              <a:t>maintenance </a:t>
            </a:r>
            <a:r>
              <a:rPr sz="2000" dirty="0">
                <a:latin typeface="Times New Roman"/>
                <a:cs typeface="Times New Roman"/>
              </a:rPr>
              <a:t>and upgrades including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patching.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439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The </a:t>
            </a:r>
            <a:r>
              <a:rPr sz="2400" b="1" spc="-15" dirty="0">
                <a:latin typeface="Times New Roman"/>
                <a:cs typeface="Times New Roman"/>
              </a:rPr>
              <a:t>Three </a:t>
            </a:r>
            <a:r>
              <a:rPr sz="2400" b="1" dirty="0">
                <a:latin typeface="Times New Roman"/>
                <a:cs typeface="Times New Roman"/>
              </a:rPr>
              <a:t>Major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1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95727" y="1632204"/>
            <a:ext cx="7418832" cy="4696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10704830" cy="517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Times New Roman"/>
                <a:cs typeface="Times New Roman"/>
              </a:rPr>
              <a:t>Types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 marL="358140">
              <a:lnSpc>
                <a:spcPct val="100000"/>
              </a:lnSpc>
              <a:spcBef>
                <a:spcPts val="1680"/>
              </a:spcBef>
            </a:pPr>
            <a:r>
              <a:rPr sz="2000" dirty="0">
                <a:latin typeface="Times New Roman"/>
                <a:cs typeface="Times New Roman"/>
              </a:rPr>
              <a:t>Other Cloud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15340" marR="575945" indent="-457200"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  <a:tabLst>
                <a:tab pos="879475" algn="l"/>
                <a:tab pos="880110" algn="l"/>
              </a:tabLst>
            </a:pPr>
            <a:r>
              <a:rPr dirty="0"/>
              <a:t>	</a:t>
            </a:r>
            <a:r>
              <a:rPr sz="2000" b="1" dirty="0">
                <a:latin typeface="Times New Roman"/>
                <a:cs typeface="Times New Roman"/>
              </a:rPr>
              <a:t>Data as a service </a:t>
            </a:r>
            <a:r>
              <a:rPr sz="2000" b="1" spc="5" dirty="0">
                <a:latin typeface="Times New Roman"/>
                <a:cs typeface="Times New Roman"/>
              </a:rPr>
              <a:t>(DaaS): </a:t>
            </a:r>
            <a:r>
              <a:rPr sz="2000" dirty="0">
                <a:latin typeface="Times New Roman"/>
                <a:cs typeface="Times New Roman"/>
              </a:rPr>
              <a:t>data are stored on cloud and </a:t>
            </a:r>
            <a:r>
              <a:rPr sz="2000" spc="-5" dirty="0">
                <a:latin typeface="Times New Roman"/>
                <a:cs typeface="Times New Roman"/>
              </a:rPr>
              <a:t>made available </a:t>
            </a:r>
            <a:r>
              <a:rPr sz="2000" dirty="0">
                <a:latin typeface="Times New Roman"/>
                <a:cs typeface="Times New Roman"/>
              </a:rPr>
              <a:t>to users on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demand  </a:t>
            </a:r>
            <a:r>
              <a:rPr sz="2000" dirty="0">
                <a:latin typeface="Times New Roman"/>
                <a:cs typeface="Times New Roman"/>
              </a:rPr>
              <a:t>regardless of their geographic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79475" indent="-521970">
              <a:lnSpc>
                <a:spcPct val="100000"/>
              </a:lnSpc>
              <a:buFont typeface="Times New Roman"/>
              <a:buAutoNum type="arabicPeriod"/>
              <a:tabLst>
                <a:tab pos="879475" algn="l"/>
                <a:tab pos="880110" algn="l"/>
              </a:tabLst>
            </a:pPr>
            <a:r>
              <a:rPr sz="2000" b="1" dirty="0">
                <a:latin typeface="Times New Roman"/>
                <a:cs typeface="Times New Roman"/>
              </a:rPr>
              <a:t>Desktop as a service </a:t>
            </a:r>
            <a:r>
              <a:rPr sz="2000" dirty="0">
                <a:latin typeface="Times New Roman"/>
                <a:cs typeface="Times New Roman"/>
              </a:rPr>
              <a:t>provides a virtual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desktop.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79475" indent="-521970">
              <a:lnSpc>
                <a:spcPct val="100000"/>
              </a:lnSpc>
              <a:buFont typeface="Times New Roman"/>
              <a:buAutoNum type="arabicPeriod"/>
              <a:tabLst>
                <a:tab pos="879475" algn="l"/>
                <a:tab pos="880110" algn="l"/>
              </a:tabLst>
            </a:pPr>
            <a:r>
              <a:rPr sz="2000" b="1" dirty="0">
                <a:latin typeface="Times New Roman"/>
                <a:cs typeface="Times New Roman"/>
              </a:rPr>
              <a:t>Storage as a service (SaaS) </a:t>
            </a:r>
            <a:r>
              <a:rPr sz="2000" dirty="0">
                <a:latin typeface="Times New Roman"/>
                <a:cs typeface="Times New Roman"/>
              </a:rPr>
              <a:t>provides data storage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79475" indent="-521970"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  <a:tabLst>
                <a:tab pos="879475" algn="l"/>
                <a:tab pos="880110" algn="l"/>
              </a:tabLst>
            </a:pPr>
            <a:r>
              <a:rPr sz="2000" b="1" spc="-45" dirty="0">
                <a:latin typeface="Times New Roman"/>
                <a:cs typeface="Times New Roman"/>
              </a:rPr>
              <a:t>Test </a:t>
            </a:r>
            <a:r>
              <a:rPr sz="2000" b="1" spc="-5" dirty="0">
                <a:latin typeface="Times New Roman"/>
                <a:cs typeface="Times New Roman"/>
              </a:rPr>
              <a:t>environment </a:t>
            </a:r>
            <a:r>
              <a:rPr sz="2000" b="1" dirty="0">
                <a:latin typeface="Times New Roman"/>
                <a:cs typeface="Times New Roman"/>
              </a:rPr>
              <a:t>as a service: </a:t>
            </a:r>
            <a:r>
              <a:rPr sz="2000" dirty="0">
                <a:latin typeface="Times New Roman"/>
                <a:cs typeface="Times New Roman"/>
              </a:rPr>
              <a:t>we can rent a </a:t>
            </a:r>
            <a:r>
              <a:rPr sz="2000" spc="-5" dirty="0">
                <a:latin typeface="Times New Roman"/>
                <a:cs typeface="Times New Roman"/>
              </a:rPr>
              <a:t>test setup </a:t>
            </a:r>
            <a:r>
              <a:rPr sz="2000" dirty="0">
                <a:latin typeface="Times New Roman"/>
                <a:cs typeface="Times New Roman"/>
              </a:rPr>
              <a:t>to quickly </a:t>
            </a:r>
            <a:r>
              <a:rPr sz="2000" spc="-5" dirty="0">
                <a:latin typeface="Times New Roman"/>
                <a:cs typeface="Times New Roman"/>
              </a:rPr>
              <a:t>test </a:t>
            </a:r>
            <a:r>
              <a:rPr sz="2000" spc="5" dirty="0">
                <a:latin typeface="Times New Roman"/>
                <a:cs typeface="Times New Roman"/>
              </a:rPr>
              <a:t>our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79475" indent="-521970">
              <a:lnSpc>
                <a:spcPct val="100000"/>
              </a:lnSpc>
              <a:buFont typeface="Times New Roman"/>
              <a:buAutoNum type="arabicPeriod"/>
              <a:tabLst>
                <a:tab pos="879475" algn="l"/>
                <a:tab pos="880110" algn="l"/>
              </a:tabLst>
            </a:pPr>
            <a:r>
              <a:rPr sz="2000" b="1" dirty="0">
                <a:latin typeface="Times New Roman"/>
                <a:cs typeface="Times New Roman"/>
              </a:rPr>
              <a:t>Security as a service (SECaaS): </a:t>
            </a:r>
            <a:r>
              <a:rPr sz="2000" dirty="0">
                <a:latin typeface="Times New Roman"/>
                <a:cs typeface="Times New Roman"/>
              </a:rPr>
              <a:t>we can allow the cloud provider to take care of the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security.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marR="5080" indent="-457200">
              <a:lnSpc>
                <a:spcPct val="100000"/>
              </a:lnSpc>
              <a:buFont typeface="Times New Roman"/>
              <a:buAutoNum type="arabicPeriod"/>
              <a:tabLst>
                <a:tab pos="879475" algn="l"/>
                <a:tab pos="880110" algn="l"/>
              </a:tabLst>
            </a:pPr>
            <a:r>
              <a:rPr dirty="0"/>
              <a:t>	</a:t>
            </a:r>
            <a:r>
              <a:rPr sz="2000" b="1" dirty="0">
                <a:latin typeface="Times New Roman"/>
                <a:cs typeface="Times New Roman"/>
              </a:rPr>
              <a:t>API as a service </a:t>
            </a:r>
            <a:r>
              <a:rPr sz="2000" dirty="0">
                <a:latin typeface="Times New Roman"/>
                <a:cs typeface="Times New Roman"/>
              </a:rPr>
              <a:t>is a SaaS exposed as an API (Application </a:t>
            </a:r>
            <a:r>
              <a:rPr sz="2000" spc="-5" dirty="0">
                <a:latin typeface="Times New Roman"/>
                <a:cs typeface="Times New Roman"/>
              </a:rPr>
              <a:t>Programming Interface). </a:t>
            </a:r>
            <a:r>
              <a:rPr sz="2000" dirty="0">
                <a:latin typeface="Times New Roman"/>
                <a:cs typeface="Times New Roman"/>
              </a:rPr>
              <a:t>It allows  users to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web services such as </a:t>
            </a:r>
            <a:r>
              <a:rPr sz="2000" spc="5" dirty="0">
                <a:latin typeface="Times New Roman"/>
                <a:cs typeface="Times New Roman"/>
              </a:rPr>
              <a:t>Google </a:t>
            </a:r>
            <a:r>
              <a:rPr sz="2000" spc="-5" dirty="0">
                <a:latin typeface="Times New Roman"/>
                <a:cs typeface="Times New Roman"/>
              </a:rPr>
              <a:t>Maps, </a:t>
            </a:r>
            <a:r>
              <a:rPr sz="2000" dirty="0">
                <a:latin typeface="Times New Roman"/>
                <a:cs typeface="Times New Roman"/>
              </a:rPr>
              <a:t>credit card processing and payroll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processing.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 </a:t>
            </a:r>
            <a:r>
              <a:rPr sz="2400" b="1" spc="-15" dirty="0">
                <a:latin typeface="Arial"/>
                <a:cs typeface="Arial"/>
              </a:rPr>
              <a:t>to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102610" y="2744469"/>
            <a:ext cx="61156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5" dirty="0">
                <a:latin typeface="Arial"/>
                <a:cs typeface="Arial"/>
              </a:rPr>
              <a:t>Cloud Computing</a:t>
            </a:r>
            <a:r>
              <a:rPr sz="4000" b="1" spc="-90" dirty="0">
                <a:latin typeface="Arial"/>
                <a:cs typeface="Arial"/>
              </a:rPr>
              <a:t> </a:t>
            </a:r>
            <a:r>
              <a:rPr sz="4000" b="1" spc="-25" dirty="0">
                <a:latin typeface="Arial"/>
                <a:cs typeface="Arial"/>
              </a:rPr>
              <a:t>Models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65547" y="4130040"/>
            <a:ext cx="6006084" cy="2226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10019665" cy="3395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 </a:t>
            </a:r>
            <a:r>
              <a:rPr sz="2400" b="1" dirty="0">
                <a:latin typeface="Times New Roman"/>
                <a:cs typeface="Times New Roman"/>
              </a:rPr>
              <a:t>Deployment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Models:</a:t>
            </a:r>
            <a:endParaRPr sz="2400">
              <a:latin typeface="Times New Roman"/>
              <a:cs typeface="Times New Roman"/>
            </a:endParaRPr>
          </a:p>
          <a:p>
            <a:pPr marL="704215" marR="38735" indent="-343535">
              <a:lnSpc>
                <a:spcPct val="100000"/>
              </a:lnSpc>
              <a:spcBef>
                <a:spcPts val="2050"/>
              </a:spcBef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dirty="0">
                <a:latin typeface="Times New Roman"/>
                <a:cs typeface="Times New Roman"/>
              </a:rPr>
              <a:t>National </a:t>
            </a:r>
            <a:r>
              <a:rPr sz="2000" spc="-5" dirty="0">
                <a:latin typeface="Times New Roman"/>
                <a:cs typeface="Times New Roman"/>
              </a:rPr>
              <a:t>Institution </a:t>
            </a:r>
            <a:r>
              <a:rPr sz="2000" dirty="0">
                <a:latin typeface="Times New Roman"/>
                <a:cs typeface="Times New Roman"/>
              </a:rPr>
              <a:t>of Standards and </a:t>
            </a:r>
            <a:r>
              <a:rPr sz="2000" spc="-15" dirty="0">
                <a:latin typeface="Times New Roman"/>
                <a:cs typeface="Times New Roman"/>
              </a:rPr>
              <a:t>Technology </a:t>
            </a:r>
            <a:r>
              <a:rPr sz="2000" dirty="0">
                <a:latin typeface="Times New Roman"/>
                <a:cs typeface="Times New Roman"/>
              </a:rPr>
              <a:t>(NIST) operate under the US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Department 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Commerce </a:t>
            </a:r>
            <a:r>
              <a:rPr sz="2000" dirty="0">
                <a:latin typeface="Times New Roman"/>
                <a:cs typeface="Times New Roman"/>
              </a:rPr>
              <a:t>and has defined </a:t>
            </a:r>
            <a:r>
              <a:rPr sz="2000" spc="-5" dirty="0">
                <a:latin typeface="Times New Roman"/>
                <a:cs typeface="Times New Roman"/>
              </a:rPr>
              <a:t>many </a:t>
            </a:r>
            <a:r>
              <a:rPr sz="2000" dirty="0">
                <a:latin typeface="Times New Roman"/>
                <a:cs typeface="Times New Roman"/>
              </a:rPr>
              <a:t>of the key concepts used in cloud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4215" indent="-343535">
              <a:lnSpc>
                <a:spcPct val="100000"/>
              </a:lnSpc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dirty="0">
                <a:latin typeface="Times New Roman"/>
                <a:cs typeface="Times New Roman"/>
              </a:rPr>
              <a:t>NIST Special Publication </a:t>
            </a:r>
            <a:r>
              <a:rPr sz="2000" spc="5" dirty="0">
                <a:latin typeface="Times New Roman"/>
                <a:cs typeface="Times New Roman"/>
              </a:rPr>
              <a:t>800-145 </a:t>
            </a:r>
            <a:r>
              <a:rPr sz="2000" dirty="0">
                <a:latin typeface="Times New Roman"/>
                <a:cs typeface="Times New Roman"/>
              </a:rPr>
              <a:t>identifies four </a:t>
            </a:r>
            <a:r>
              <a:rPr sz="2000" spc="-5" dirty="0">
                <a:latin typeface="Times New Roman"/>
                <a:cs typeface="Times New Roman"/>
              </a:rPr>
              <a:t>models </a:t>
            </a:r>
            <a:r>
              <a:rPr sz="2000" dirty="0">
                <a:latin typeface="Times New Roman"/>
                <a:cs typeface="Times New Roman"/>
              </a:rPr>
              <a:t>for cloud </a:t>
            </a:r>
            <a:r>
              <a:rPr sz="2000" spc="-5" dirty="0">
                <a:latin typeface="Times New Roman"/>
                <a:cs typeface="Times New Roman"/>
              </a:rPr>
              <a:t>deployments.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2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275715" lvl="1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75715" algn="l"/>
                <a:tab pos="1276350" algn="l"/>
              </a:tabLst>
            </a:pP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275715" lvl="1" indent="-457834">
              <a:lnSpc>
                <a:spcPct val="100000"/>
              </a:lnSpc>
              <a:buAutoNum type="arabicPeriod"/>
              <a:tabLst>
                <a:tab pos="1275715" algn="l"/>
                <a:tab pos="1276350" algn="l"/>
              </a:tabLst>
            </a:pP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275715" lvl="1" indent="-457834">
              <a:lnSpc>
                <a:spcPct val="100000"/>
              </a:lnSpc>
              <a:buAutoNum type="arabicPeriod"/>
              <a:tabLst>
                <a:tab pos="1275715" algn="l"/>
                <a:tab pos="127635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Community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275715" lvl="1" indent="-457834">
              <a:lnSpc>
                <a:spcPct val="100000"/>
              </a:lnSpc>
              <a:buAutoNum type="arabicPeriod"/>
              <a:tabLst>
                <a:tab pos="1275715" algn="l"/>
                <a:tab pos="1276350" algn="l"/>
              </a:tabLst>
            </a:pPr>
            <a:r>
              <a:rPr sz="2000" dirty="0">
                <a:latin typeface="Times New Roman"/>
                <a:cs typeface="Times New Roman"/>
              </a:rPr>
              <a:t>Hybrid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008876" y="3500628"/>
            <a:ext cx="4471416" cy="2887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95038" y="1785366"/>
            <a:ext cx="15449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9750" algn="l"/>
                <a:tab pos="925194" algn="l"/>
              </a:tabLst>
            </a:pP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	a	s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ngle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75766" y="2700020"/>
            <a:ext cx="506476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Public cloud – accessible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  <a:tab pos="1703705" algn="l"/>
                <a:tab pos="2404110" algn="l"/>
                <a:tab pos="2668905" algn="l"/>
                <a:tab pos="3467735" algn="l"/>
                <a:tab pos="3859529" algn="l"/>
                <a:tab pos="4109085" algn="l"/>
                <a:tab pos="4838065" algn="l"/>
              </a:tabLst>
            </a:pPr>
            <a:r>
              <a:rPr sz="2000" dirty="0">
                <a:latin typeface="Times New Roman"/>
                <a:cs typeface="Times New Roman"/>
              </a:rPr>
              <a:t>Co</a:t>
            </a:r>
            <a:r>
              <a:rPr sz="2000" spc="-10" dirty="0">
                <a:latin typeface="Times New Roman"/>
                <a:cs typeface="Times New Roman"/>
              </a:rPr>
              <a:t>m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y	c</a:t>
            </a:r>
            <a:r>
              <a:rPr sz="2000" spc="-2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oud	–	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red	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	a	g</a:t>
            </a:r>
            <a:r>
              <a:rPr sz="2000" spc="-1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oup	</a:t>
            </a:r>
            <a:r>
              <a:rPr sz="2000" spc="5" dirty="0">
                <a:latin typeface="Times New Roman"/>
                <a:cs typeface="Times New Roman"/>
              </a:rPr>
              <a:t>of  </a:t>
            </a:r>
            <a:r>
              <a:rPr sz="2000" spc="-5" dirty="0">
                <a:latin typeface="Times New Roman"/>
                <a:cs typeface="Times New Roman"/>
              </a:rPr>
              <a:t>organizations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4965" marR="889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Hybrid cloud </a:t>
            </a:r>
            <a:r>
              <a:rPr sz="2000" dirty="0">
                <a:latin typeface="Times New Roman"/>
                <a:cs typeface="Times New Roman"/>
              </a:rPr>
              <a:t>– a </a:t>
            </a:r>
            <a:r>
              <a:rPr sz="2000" spc="-5" dirty="0">
                <a:latin typeface="Times New Roman"/>
                <a:cs typeface="Times New Roman"/>
              </a:rPr>
              <a:t>combination of the above  </a:t>
            </a: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818" y="1159509"/>
            <a:ext cx="3618865" cy="1261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 </a:t>
            </a:r>
            <a:r>
              <a:rPr sz="2400" b="1" dirty="0">
                <a:latin typeface="Times New Roman"/>
                <a:cs typeface="Times New Roman"/>
              </a:rPr>
              <a:t>Deployment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Models:</a:t>
            </a:r>
            <a:endParaRPr sz="2400">
              <a:latin typeface="Times New Roman"/>
              <a:cs typeface="Times New Roman"/>
            </a:endParaRPr>
          </a:p>
          <a:p>
            <a:pPr marL="701040" marR="5080" indent="-342900">
              <a:lnSpc>
                <a:spcPct val="100000"/>
              </a:lnSpc>
              <a:spcBef>
                <a:spcPts val="2050"/>
              </a:spcBef>
              <a:buFont typeface="Arial"/>
              <a:buChar char="•"/>
              <a:tabLst>
                <a:tab pos="701040" algn="l"/>
                <a:tab pos="701675" algn="l"/>
                <a:tab pos="1693545" algn="l"/>
                <a:tab pos="2527300" algn="l"/>
                <a:tab pos="2926715" algn="l"/>
              </a:tabLst>
            </a:pPr>
            <a:r>
              <a:rPr sz="2000" dirty="0">
                <a:latin typeface="Times New Roman"/>
                <a:cs typeface="Times New Roman"/>
              </a:rPr>
              <a:t>Pr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vate	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ud	–	o</a:t>
            </a:r>
            <a:r>
              <a:rPr sz="2000" spc="10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  </a:t>
            </a:r>
            <a:r>
              <a:rPr sz="2000" spc="-5" dirty="0">
                <a:latin typeface="Times New Roman"/>
                <a:cs typeface="Times New Roman"/>
              </a:rPr>
              <a:t>organization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984492" y="1891283"/>
            <a:ext cx="4465320" cy="4465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009640" cy="3395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Public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701040" marR="5080" indent="-342900" algn="just">
              <a:lnSpc>
                <a:spcPct val="100000"/>
              </a:lnSpc>
              <a:spcBef>
                <a:spcPts val="2050"/>
              </a:spcBef>
              <a:buFont typeface="Arial"/>
              <a:buChar char="•"/>
              <a:tabLst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Public </a:t>
            </a:r>
            <a:r>
              <a:rPr sz="2000" spc="-5" dirty="0">
                <a:latin typeface="Times New Roman"/>
                <a:cs typeface="Times New Roman"/>
              </a:rPr>
              <a:t>clouds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external publicly available  </a:t>
            </a:r>
            <a:r>
              <a:rPr sz="2000" dirty="0">
                <a:latin typeface="Times New Roman"/>
                <a:cs typeface="Times New Roman"/>
              </a:rPr>
              <a:t>environments accessible </a:t>
            </a:r>
            <a:r>
              <a:rPr sz="2000" spc="-5" dirty="0">
                <a:latin typeface="Times New Roman"/>
                <a:cs typeface="Times New Roman"/>
              </a:rPr>
              <a:t>to multiple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tenants.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1040" marR="5080" indent="-342900" algn="just">
              <a:lnSpc>
                <a:spcPct val="100000"/>
              </a:lnSpc>
              <a:buFont typeface="Arial"/>
              <a:buChar char="•"/>
              <a:tabLst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cloud provider is responsible for the creation  </a:t>
            </a:r>
            <a:r>
              <a:rPr sz="2000" dirty="0">
                <a:latin typeface="Times New Roman"/>
                <a:cs typeface="Times New Roman"/>
              </a:rPr>
              <a:t>and the </a:t>
            </a:r>
            <a:r>
              <a:rPr sz="2000" spc="-5" dirty="0">
                <a:latin typeface="Times New Roman"/>
                <a:cs typeface="Times New Roman"/>
              </a:rPr>
              <a:t>on-going maintenance of the public cloud 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1040" marR="6350" indent="-342900" algn="just">
              <a:lnSpc>
                <a:spcPct val="100000"/>
              </a:lnSpc>
              <a:buFont typeface="Arial"/>
              <a:buChar char="•"/>
              <a:tabLst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Public </a:t>
            </a:r>
            <a:r>
              <a:rPr sz="2000" spc="-5" dirty="0">
                <a:latin typeface="Times New Roman"/>
                <a:cs typeface="Times New Roman"/>
              </a:rPr>
              <a:t>clouds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ideal for individuals, </a:t>
            </a:r>
            <a:r>
              <a:rPr sz="2000" spc="-10" dirty="0">
                <a:latin typeface="Times New Roman"/>
                <a:cs typeface="Times New Roman"/>
              </a:rPr>
              <a:t>startups </a:t>
            </a:r>
            <a:r>
              <a:rPr sz="2000" spc="-5" dirty="0">
                <a:latin typeface="Times New Roman"/>
                <a:cs typeface="Times New Roman"/>
              </a:rPr>
              <a:t>and  </a:t>
            </a:r>
            <a:r>
              <a:rPr sz="2000" dirty="0">
                <a:latin typeface="Times New Roman"/>
                <a:cs typeface="Times New Roman"/>
              </a:rPr>
              <a:t>other 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with financial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restrictions.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62884" y="2753867"/>
            <a:ext cx="6022848" cy="3174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10566400" cy="1261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Public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701040" marR="5080" indent="-342900">
              <a:lnSpc>
                <a:spcPct val="100000"/>
              </a:lnSpc>
              <a:spcBef>
                <a:spcPts val="2050"/>
              </a:spcBef>
              <a:buFont typeface="Arial"/>
              <a:buChar char="•"/>
              <a:tabLst>
                <a:tab pos="701040" algn="l"/>
                <a:tab pos="701675" algn="l"/>
              </a:tabLst>
            </a:pPr>
            <a:r>
              <a:rPr sz="2000" spc="-5" dirty="0">
                <a:latin typeface="Times New Roman"/>
                <a:cs typeface="Times New Roman"/>
              </a:rPr>
              <a:t>Some of the Public cloud examples include Amazon </a:t>
            </a:r>
            <a:r>
              <a:rPr sz="2000" spc="-50" dirty="0">
                <a:latin typeface="Times New Roman"/>
                <a:cs typeface="Times New Roman"/>
              </a:rPr>
              <a:t>Web </a:t>
            </a:r>
            <a:r>
              <a:rPr sz="2000" spc="-5" dirty="0">
                <a:latin typeface="Times New Roman"/>
                <a:cs typeface="Times New Roman"/>
              </a:rPr>
              <a:t>Services, Microsoft Azure, </a:t>
            </a:r>
            <a:r>
              <a:rPr sz="2000" spc="-10" dirty="0">
                <a:latin typeface="Times New Roman"/>
                <a:cs typeface="Times New Roman"/>
              </a:rPr>
              <a:t>IBM Cloud 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5" dirty="0">
                <a:latin typeface="Times New Roman"/>
                <a:cs typeface="Times New Roman"/>
              </a:rPr>
              <a:t>Google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Platform.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3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7029450" cy="354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Objectives: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objectives of </a:t>
            </a:r>
            <a:r>
              <a:rPr sz="2000" spc="-5" dirty="0">
                <a:latin typeface="Times New Roman"/>
                <a:cs typeface="Times New Roman"/>
              </a:rPr>
              <a:t>this module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Explain 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and the need for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Outline the history of Cloud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Describe the various cloud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models.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Explain the evolution of data centres into private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clouds.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Explain the business value of Cloud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637776" y="3645408"/>
            <a:ext cx="2279904" cy="109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8784590" cy="517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The Case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Public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405765" algn="just">
              <a:lnSpc>
                <a:spcPct val="100000"/>
              </a:lnSpc>
              <a:spcBef>
                <a:spcPts val="1680"/>
              </a:spcBef>
            </a:pPr>
            <a:r>
              <a:rPr sz="2000" dirty="0">
                <a:latin typeface="Times New Roman"/>
                <a:cs typeface="Times New Roman"/>
              </a:rPr>
              <a:t>Consider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this,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05765" marR="5080" algn="just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Connected Solutions is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startup venture started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four classmates </a:t>
            </a:r>
            <a:r>
              <a:rPr sz="2000" dirty="0">
                <a:latin typeface="Times New Roman"/>
                <a:cs typeface="Times New Roman"/>
              </a:rPr>
              <a:t>who are  </a:t>
            </a:r>
            <a:r>
              <a:rPr sz="2000" spc="-5" dirty="0">
                <a:latin typeface="Times New Roman"/>
                <a:cs typeface="Times New Roman"/>
              </a:rPr>
              <a:t>interested in developing IoT (Internet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Things) solutions. </a:t>
            </a: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when </a:t>
            </a:r>
            <a:r>
              <a:rPr sz="2000" spc="-20" dirty="0">
                <a:latin typeface="Times New Roman"/>
                <a:cs typeface="Times New Roman"/>
              </a:rPr>
              <a:t>it  </a:t>
            </a:r>
            <a:r>
              <a:rPr sz="2000" spc="-5" dirty="0">
                <a:latin typeface="Times New Roman"/>
                <a:cs typeface="Times New Roman"/>
              </a:rPr>
              <a:t>comes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investing </a:t>
            </a:r>
            <a:r>
              <a:rPr sz="2000" spc="-1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infrastructure like storage and networking, finance is </a:t>
            </a:r>
            <a:r>
              <a:rPr sz="2000" spc="-15" dirty="0">
                <a:latin typeface="Times New Roman"/>
                <a:cs typeface="Times New Roman"/>
              </a:rPr>
              <a:t>an  </a:t>
            </a:r>
            <a:r>
              <a:rPr sz="2000" dirty="0">
                <a:latin typeface="Times New Roman"/>
                <a:cs typeface="Times New Roman"/>
              </a:rPr>
              <a:t>issue. What would Connected Solutions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do?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48665" marR="7620" indent="-34290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49300" algn="l"/>
              </a:tabLst>
            </a:pPr>
            <a:r>
              <a:rPr sz="2000" spc="-5" dirty="0">
                <a:latin typeface="Times New Roman"/>
                <a:cs typeface="Times New Roman"/>
              </a:rPr>
              <a:t>If you are limited </a:t>
            </a:r>
            <a:r>
              <a:rPr sz="2000" spc="-1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financial resources </a:t>
            </a:r>
            <a:r>
              <a:rPr sz="2000" dirty="0">
                <a:latin typeface="Times New Roman"/>
                <a:cs typeface="Times New Roman"/>
              </a:rPr>
              <a:t>but </a:t>
            </a:r>
            <a:r>
              <a:rPr sz="2000" spc="-5" dirty="0">
                <a:latin typeface="Times New Roman"/>
                <a:cs typeface="Times New Roman"/>
              </a:rPr>
              <a:t>still </a:t>
            </a:r>
            <a:r>
              <a:rPr sz="2000" dirty="0">
                <a:latin typeface="Times New Roman"/>
                <a:cs typeface="Times New Roman"/>
              </a:rPr>
              <a:t>require a good </a:t>
            </a:r>
            <a:r>
              <a:rPr sz="2000" spc="-5" dirty="0">
                <a:latin typeface="Times New Roman"/>
                <a:cs typeface="Times New Roman"/>
              </a:rPr>
              <a:t>amount </a:t>
            </a:r>
            <a:r>
              <a:rPr sz="2000" spc="-10" dirty="0">
                <a:latin typeface="Times New Roman"/>
                <a:cs typeface="Times New Roman"/>
              </a:rPr>
              <a:t>of  </a:t>
            </a:r>
            <a:r>
              <a:rPr sz="2000" dirty="0">
                <a:latin typeface="Times New Roman"/>
                <a:cs typeface="Times New Roman"/>
              </a:rPr>
              <a:t>space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store your data, using a public cloud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the best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48665" indent="-343535">
              <a:lnSpc>
                <a:spcPct val="100000"/>
              </a:lnSpc>
              <a:buFont typeface="Arial"/>
              <a:buChar char="•"/>
              <a:tabLst>
                <a:tab pos="748665" algn="l"/>
                <a:tab pos="749300" algn="l"/>
              </a:tabLst>
            </a:pPr>
            <a:r>
              <a:rPr sz="2000" dirty="0">
                <a:latin typeface="Times New Roman"/>
                <a:cs typeface="Times New Roman"/>
              </a:rPr>
              <a:t>There are </a:t>
            </a:r>
            <a:r>
              <a:rPr sz="2000" spc="5" dirty="0">
                <a:latin typeface="Times New Roman"/>
                <a:cs typeface="Times New Roman"/>
              </a:rPr>
              <a:t>good </a:t>
            </a:r>
            <a:r>
              <a:rPr sz="2000" dirty="0">
                <a:latin typeface="Times New Roman"/>
                <a:cs typeface="Times New Roman"/>
              </a:rPr>
              <a:t>public cloud pricing plans that </a:t>
            </a:r>
            <a:r>
              <a:rPr sz="2000" spc="-5" dirty="0">
                <a:latin typeface="Times New Roman"/>
                <a:cs typeface="Times New Roman"/>
              </a:rPr>
              <a:t>offer </a:t>
            </a:r>
            <a:r>
              <a:rPr sz="2000" spc="5" dirty="0">
                <a:latin typeface="Times New Roman"/>
                <a:cs typeface="Times New Roman"/>
              </a:rPr>
              <a:t>good </a:t>
            </a:r>
            <a:r>
              <a:rPr sz="2000" spc="-5" dirty="0">
                <a:latin typeface="Times New Roman"/>
                <a:cs typeface="Times New Roman"/>
              </a:rPr>
              <a:t>amount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48665" marR="6350" indent="-342900" algn="just">
              <a:lnSpc>
                <a:spcPct val="100000"/>
              </a:lnSpc>
              <a:buFont typeface="Arial"/>
              <a:buChar char="•"/>
              <a:tabLst>
                <a:tab pos="749300" algn="l"/>
              </a:tabLst>
            </a:pPr>
            <a:r>
              <a:rPr sz="2000" spc="-15" dirty="0">
                <a:latin typeface="Times New Roman"/>
                <a:cs typeface="Times New Roman"/>
              </a:rPr>
              <a:t>Additionally, </a:t>
            </a:r>
            <a:r>
              <a:rPr sz="2000" spc="-5" dirty="0">
                <a:latin typeface="Times New Roman"/>
                <a:cs typeface="Times New Roman"/>
              </a:rPr>
              <a:t>public clouds tend to </a:t>
            </a:r>
            <a:r>
              <a:rPr sz="2000" dirty="0">
                <a:latin typeface="Times New Roman"/>
                <a:cs typeface="Times New Roman"/>
              </a:rPr>
              <a:t>use the </a:t>
            </a:r>
            <a:r>
              <a:rPr sz="2000" spc="-5" dirty="0">
                <a:latin typeface="Times New Roman"/>
                <a:cs typeface="Times New Roman"/>
              </a:rPr>
              <a:t>latest technological advancements  </a:t>
            </a:r>
            <a:r>
              <a:rPr sz="2000" dirty="0">
                <a:latin typeface="Times New Roman"/>
                <a:cs typeface="Times New Roman"/>
              </a:rPr>
              <a:t>(hardware, </a:t>
            </a:r>
            <a:r>
              <a:rPr sz="2000" spc="-5" dirty="0">
                <a:latin typeface="Times New Roman"/>
                <a:cs typeface="Times New Roman"/>
              </a:rPr>
              <a:t>software and </a:t>
            </a:r>
            <a:r>
              <a:rPr sz="2000" spc="-10" dirty="0">
                <a:latin typeface="Times New Roman"/>
                <a:cs typeface="Times New Roman"/>
              </a:rPr>
              <a:t>so </a:t>
            </a:r>
            <a:r>
              <a:rPr sz="2000" dirty="0">
                <a:latin typeface="Times New Roman"/>
                <a:cs typeface="Times New Roman"/>
              </a:rPr>
              <a:t>on), </a:t>
            </a:r>
            <a:r>
              <a:rPr sz="2000" spc="-5" dirty="0">
                <a:latin typeface="Times New Roman"/>
                <a:cs typeface="Times New Roman"/>
              </a:rPr>
              <a:t>have better utilization rates, provide greater  elasticity </a:t>
            </a:r>
            <a:r>
              <a:rPr sz="2000" dirty="0">
                <a:latin typeface="Times New Roman"/>
                <a:cs typeface="Times New Roman"/>
              </a:rPr>
              <a:t>and continually </a:t>
            </a:r>
            <a:r>
              <a:rPr sz="2000" spc="-5" dirty="0">
                <a:latin typeface="Times New Roman"/>
                <a:cs typeface="Times New Roman"/>
              </a:rPr>
              <a:t>test </a:t>
            </a:r>
            <a:r>
              <a:rPr sz="2000" dirty="0">
                <a:latin typeface="Times New Roman"/>
                <a:cs typeface="Times New Roman"/>
              </a:rPr>
              <a:t>your applications and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491983" y="2112264"/>
            <a:ext cx="4099560" cy="3075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010275" cy="309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701040" indent="-343535">
              <a:lnSpc>
                <a:spcPct val="100000"/>
              </a:lnSpc>
              <a:spcBef>
                <a:spcPts val="2050"/>
              </a:spcBef>
              <a:buFont typeface="Arial"/>
              <a:buChar char="•"/>
              <a:tabLst>
                <a:tab pos="701040" algn="l"/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A Private Cloud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owned by a single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1040" marR="5080" indent="-342900" algn="just">
              <a:lnSpc>
                <a:spcPct val="100000"/>
              </a:lnSpc>
              <a:buFont typeface="Arial"/>
              <a:buChar char="•"/>
              <a:tabLst>
                <a:tab pos="701675" algn="l"/>
              </a:tabLst>
            </a:pPr>
            <a:r>
              <a:rPr sz="2000" spc="-5" dirty="0">
                <a:latin typeface="Times New Roman"/>
                <a:cs typeface="Times New Roman"/>
              </a:rPr>
              <a:t>Private cloud helps </a:t>
            </a:r>
            <a:r>
              <a:rPr sz="2000" spc="-10" dirty="0">
                <a:latin typeface="Times New Roman"/>
                <a:cs typeface="Times New Roman"/>
              </a:rPr>
              <a:t>an organization in </a:t>
            </a:r>
            <a:r>
              <a:rPr sz="2000" spc="-5" dirty="0">
                <a:latin typeface="Times New Roman"/>
                <a:cs typeface="Times New Roman"/>
              </a:rPr>
              <a:t>centralizing 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access of IT resources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various </a:t>
            </a:r>
            <a:r>
              <a:rPr sz="2000" spc="-5" dirty="0">
                <a:latin typeface="Times New Roman"/>
                <a:cs typeface="Times New Roman"/>
              </a:rPr>
              <a:t>locations 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departments.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1040" marR="6350" indent="-342900" algn="just">
              <a:lnSpc>
                <a:spcPct val="100000"/>
              </a:lnSpc>
              <a:buFont typeface="Arial"/>
              <a:buChar char="•"/>
              <a:tabLst>
                <a:tab pos="701675" algn="l"/>
              </a:tabLst>
            </a:pPr>
            <a:r>
              <a:rPr sz="2000" spc="-5" dirty="0">
                <a:latin typeface="Times New Roman"/>
                <a:cs typeface="Times New Roman"/>
              </a:rPr>
              <a:t>Private clouds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ideal especially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10" dirty="0">
                <a:latin typeface="Times New Roman"/>
                <a:cs typeface="Times New Roman"/>
              </a:rPr>
              <a:t>organizations  </a:t>
            </a:r>
            <a:r>
              <a:rPr sz="2000" dirty="0">
                <a:latin typeface="Times New Roman"/>
                <a:cs typeface="Times New Roman"/>
              </a:rPr>
              <a:t>that have heavily invested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572500" y="3279647"/>
            <a:ext cx="3235452" cy="2426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7617459" cy="485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The Case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Private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421640" algn="just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Times New Roman"/>
                <a:cs typeface="Times New Roman"/>
              </a:rPr>
              <a:t>Consider </a:t>
            </a:r>
            <a:r>
              <a:rPr sz="2000" spc="-5" dirty="0">
                <a:latin typeface="Times New Roman"/>
                <a:cs typeface="Times New Roman"/>
              </a:rPr>
              <a:t>this </a:t>
            </a:r>
            <a:r>
              <a:rPr sz="2000" dirty="0">
                <a:latin typeface="Times New Roman"/>
                <a:cs typeface="Times New Roman"/>
              </a:rPr>
              <a:t>as an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example,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21640" marR="339725" algn="just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are a financial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dirty="0">
                <a:latin typeface="Times New Roman"/>
                <a:cs typeface="Times New Roman"/>
              </a:rPr>
              <a:t>with a big </a:t>
            </a:r>
            <a:r>
              <a:rPr sz="2000" spc="-5" dirty="0">
                <a:latin typeface="Times New Roman"/>
                <a:cs typeface="Times New Roman"/>
              </a:rPr>
              <a:t>infrastructure. </a:t>
            </a: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deal  with sensitive information, hence, security is of </a:t>
            </a:r>
            <a:r>
              <a:rPr sz="2000" spc="-5" dirty="0">
                <a:latin typeface="Times New Roman"/>
                <a:cs typeface="Times New Roman"/>
              </a:rPr>
              <a:t>utmost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importance.  </a:t>
            </a: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want your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to be </a:t>
            </a:r>
            <a:r>
              <a:rPr sz="2000" spc="-5" dirty="0">
                <a:latin typeface="Times New Roman"/>
                <a:cs typeface="Times New Roman"/>
              </a:rPr>
              <a:t>centralized, </a:t>
            </a:r>
            <a:r>
              <a:rPr sz="2000" dirty="0">
                <a:latin typeface="Times New Roman"/>
                <a:cs typeface="Times New Roman"/>
              </a:rPr>
              <a:t>secure and to have a  greater control over </a:t>
            </a:r>
            <a:r>
              <a:rPr sz="2000" spc="-5" dirty="0">
                <a:latin typeface="Times New Roman"/>
                <a:cs typeface="Times New Roman"/>
              </a:rPr>
              <a:t>it. </a:t>
            </a:r>
            <a:r>
              <a:rPr sz="2000" spc="5" dirty="0">
                <a:latin typeface="Times New Roman"/>
                <a:cs typeface="Times New Roman"/>
              </a:rPr>
              <a:t>What </a:t>
            </a:r>
            <a:r>
              <a:rPr sz="2000" dirty="0">
                <a:latin typeface="Times New Roman"/>
                <a:cs typeface="Times New Roman"/>
              </a:rPr>
              <a:t>is your best</a:t>
            </a:r>
            <a:r>
              <a:rPr sz="2000" spc="-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21740" marR="5080" indent="-342900">
              <a:lnSpc>
                <a:spcPct val="100000"/>
              </a:lnSpc>
              <a:buFont typeface="Arial"/>
              <a:buChar char="•"/>
              <a:tabLst>
                <a:tab pos="1221740" algn="l"/>
                <a:tab pos="1222375" algn="l"/>
              </a:tabLst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private cloud though expensive, comes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greater security 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control.</a:t>
            </a:r>
            <a:endParaRPr sz="2000">
              <a:latin typeface="Times New Roman"/>
              <a:cs typeface="Times New Roman"/>
            </a:endParaRPr>
          </a:p>
          <a:p>
            <a:pPr marL="1221740" indent="-343535">
              <a:lnSpc>
                <a:spcPct val="100000"/>
              </a:lnSpc>
              <a:buFont typeface="Arial"/>
              <a:buChar char="•"/>
              <a:tabLst>
                <a:tab pos="1221740" algn="l"/>
                <a:tab pos="1222375" algn="l"/>
              </a:tabLst>
            </a:pPr>
            <a:r>
              <a:rPr sz="2000" dirty="0">
                <a:latin typeface="Times New Roman"/>
                <a:cs typeface="Times New Roman"/>
              </a:rPr>
              <a:t>A private cloud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custom designed by you for your</a:t>
            </a:r>
            <a:r>
              <a:rPr sz="2000" spc="-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business.</a:t>
            </a:r>
            <a:endParaRPr sz="2000">
              <a:latin typeface="Times New Roman"/>
              <a:cs typeface="Times New Roman"/>
            </a:endParaRPr>
          </a:p>
          <a:p>
            <a:pPr marL="1221740" indent="-343535">
              <a:lnSpc>
                <a:spcPct val="100000"/>
              </a:lnSpc>
              <a:buFont typeface="Arial"/>
              <a:buChar char="•"/>
              <a:tabLst>
                <a:tab pos="1221740" algn="l"/>
                <a:tab pos="1222375" algn="l"/>
              </a:tabLst>
            </a:pPr>
            <a:r>
              <a:rPr sz="2000" dirty="0">
                <a:latin typeface="Times New Roman"/>
                <a:cs typeface="Times New Roman"/>
              </a:rPr>
              <a:t>It allows for rapid </a:t>
            </a:r>
            <a:r>
              <a:rPr sz="2000" spc="-5" dirty="0">
                <a:latin typeface="Times New Roman"/>
                <a:cs typeface="Times New Roman"/>
              </a:rPr>
              <a:t>scaling </a:t>
            </a:r>
            <a:r>
              <a:rPr sz="2000" dirty="0">
                <a:latin typeface="Times New Roman"/>
                <a:cs typeface="Times New Roman"/>
              </a:rPr>
              <a:t>of business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operations.</a:t>
            </a:r>
            <a:endParaRPr sz="2000">
              <a:latin typeface="Times New Roman"/>
              <a:cs typeface="Times New Roman"/>
            </a:endParaRPr>
          </a:p>
          <a:p>
            <a:pPr marL="1221740" marR="5715" indent="-342900" algn="just">
              <a:lnSpc>
                <a:spcPct val="100000"/>
              </a:lnSpc>
              <a:buFont typeface="Arial"/>
              <a:buChar char="•"/>
              <a:tabLst>
                <a:tab pos="1222375" algn="l"/>
              </a:tabLst>
            </a:pP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most </a:t>
            </a:r>
            <a:r>
              <a:rPr sz="2000" spc="-15" dirty="0">
                <a:latin typeface="Times New Roman"/>
                <a:cs typeface="Times New Roman"/>
              </a:rPr>
              <a:t>importantly, </a:t>
            </a:r>
            <a:r>
              <a:rPr sz="2000" dirty="0">
                <a:latin typeface="Times New Roman"/>
                <a:cs typeface="Times New Roman"/>
              </a:rPr>
              <a:t>when </a:t>
            </a:r>
            <a:r>
              <a:rPr sz="2000" spc="-5" dirty="0">
                <a:latin typeface="Times New Roman"/>
                <a:cs typeface="Times New Roman"/>
              </a:rPr>
              <a:t>issues arise you can prioritize  </a:t>
            </a:r>
            <a:r>
              <a:rPr sz="2000" dirty="0">
                <a:latin typeface="Times New Roman"/>
                <a:cs typeface="Times New Roman"/>
              </a:rPr>
              <a:t>and handle </a:t>
            </a:r>
            <a:r>
              <a:rPr sz="2000" spc="-5" dirty="0">
                <a:latin typeface="Times New Roman"/>
                <a:cs typeface="Times New Roman"/>
              </a:rPr>
              <a:t>them </a:t>
            </a:r>
            <a:r>
              <a:rPr sz="2000" dirty="0">
                <a:latin typeface="Times New Roman"/>
                <a:cs typeface="Times New Roman"/>
              </a:rPr>
              <a:t>unlike a </a:t>
            </a:r>
            <a:r>
              <a:rPr sz="2000" spc="-5" dirty="0">
                <a:latin typeface="Times New Roman"/>
                <a:cs typeface="Times New Roman"/>
              </a:rPr>
              <a:t>public cloud where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delays in  </a:t>
            </a:r>
            <a:r>
              <a:rPr sz="2000" dirty="0">
                <a:latin typeface="Times New Roman"/>
                <a:cs typeface="Times New Roman"/>
              </a:rPr>
              <a:t>resolving </a:t>
            </a:r>
            <a:r>
              <a:rPr sz="2000" spc="-5" dirty="0">
                <a:latin typeface="Times New Roman"/>
                <a:cs typeface="Times New Roman"/>
              </a:rPr>
              <a:t>an </a:t>
            </a:r>
            <a:r>
              <a:rPr sz="2000" dirty="0">
                <a:latin typeface="Times New Roman"/>
                <a:cs typeface="Times New Roman"/>
              </a:rPr>
              <a:t>issue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pile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up.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16011" y="3153155"/>
            <a:ext cx="3875532" cy="2900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654800" cy="308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Public Cloud vs. </a:t>
            </a: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421640" marR="5080" algn="just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Times New Roman"/>
                <a:cs typeface="Times New Roman"/>
              </a:rPr>
              <a:t>Private </a:t>
            </a:r>
            <a:r>
              <a:rPr sz="2000" spc="-5" dirty="0">
                <a:latin typeface="Times New Roman"/>
                <a:cs typeface="Times New Roman"/>
              </a:rPr>
              <a:t>clouds combine the security of keeping resources in-  </a:t>
            </a:r>
            <a:r>
              <a:rPr sz="2000" dirty="0">
                <a:latin typeface="Times New Roman"/>
                <a:cs typeface="Times New Roman"/>
              </a:rPr>
              <a:t>house </a:t>
            </a:r>
            <a:r>
              <a:rPr sz="2000" spc="-5" dirty="0">
                <a:latin typeface="Times New Roman"/>
                <a:cs typeface="Times New Roman"/>
              </a:rPr>
              <a:t>with the scalability of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cloud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storing resources  </a:t>
            </a:r>
            <a:r>
              <a:rPr sz="2000" spc="-20" dirty="0">
                <a:latin typeface="Times New Roman"/>
                <a:cs typeface="Times New Roman"/>
              </a:rPr>
              <a:t>privately. </a:t>
            </a:r>
            <a:r>
              <a:rPr sz="2000" spc="-5" dirty="0">
                <a:latin typeface="Times New Roman"/>
                <a:cs typeface="Times New Roman"/>
              </a:rPr>
              <a:t>Therefore, they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an ideal solution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companies 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compliance requirements who cannot </a:t>
            </a:r>
            <a:r>
              <a:rPr sz="2000" dirty="0">
                <a:latin typeface="Times New Roman"/>
                <a:cs typeface="Times New Roman"/>
              </a:rPr>
              <a:t>host </a:t>
            </a:r>
            <a:r>
              <a:rPr sz="2000" spc="-5" dirty="0">
                <a:latin typeface="Times New Roman"/>
                <a:cs typeface="Times New Roman"/>
              </a:rPr>
              <a:t>their  </a:t>
            </a:r>
            <a:r>
              <a:rPr sz="2000" dirty="0">
                <a:latin typeface="Times New Roman"/>
                <a:cs typeface="Times New Roman"/>
              </a:rPr>
              <a:t>resources on a public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421640" marR="31115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public clouds are best when facing financial  restrictions and are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dealing with sensitive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4045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Public Cloud vs. </a:t>
            </a: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00527" y="1790700"/>
            <a:ext cx="6900672" cy="418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716268" y="2328672"/>
            <a:ext cx="5091683" cy="397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009005" cy="309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Community</a:t>
            </a:r>
            <a:r>
              <a:rPr sz="2400" b="1" spc="-5" dirty="0">
                <a:latin typeface="Times New Roman"/>
                <a:cs typeface="Times New Roman"/>
              </a:rPr>
              <a:t> Cloud</a:t>
            </a:r>
            <a:endParaRPr sz="2400">
              <a:latin typeface="Times New Roman"/>
              <a:cs typeface="Times New Roman"/>
            </a:endParaRPr>
          </a:p>
          <a:p>
            <a:pPr marL="701040" marR="5080" indent="-342900" algn="just">
              <a:lnSpc>
                <a:spcPct val="100000"/>
              </a:lnSpc>
              <a:spcBef>
                <a:spcPts val="2050"/>
              </a:spcBef>
              <a:buFont typeface="Arial"/>
              <a:buChar char="•"/>
              <a:tabLst>
                <a:tab pos="701675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Community cloud model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shared </a:t>
            </a:r>
            <a:r>
              <a:rPr sz="2000" dirty="0">
                <a:latin typeface="Times New Roman"/>
                <a:cs typeface="Times New Roman"/>
              </a:rPr>
              <a:t>by a </a:t>
            </a:r>
            <a:r>
              <a:rPr sz="2000" spc="-5" dirty="0">
                <a:latin typeface="Times New Roman"/>
                <a:cs typeface="Times New Roman"/>
              </a:rPr>
              <a:t>group </a:t>
            </a:r>
            <a:r>
              <a:rPr sz="2000" spc="-10" dirty="0">
                <a:latin typeface="Times New Roman"/>
                <a:cs typeface="Times New Roman"/>
              </a:rPr>
              <a:t>of  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similar requirements such as  </a:t>
            </a:r>
            <a:r>
              <a:rPr sz="2000" spc="-15" dirty="0">
                <a:latin typeface="Times New Roman"/>
                <a:cs typeface="Times New Roman"/>
              </a:rPr>
              <a:t>security, </a:t>
            </a:r>
            <a:r>
              <a:rPr sz="2000" spc="-5" dirty="0">
                <a:latin typeface="Times New Roman"/>
                <a:cs typeface="Times New Roman"/>
              </a:rPr>
              <a:t>compliance </a:t>
            </a:r>
            <a:r>
              <a:rPr sz="2000" dirty="0">
                <a:latin typeface="Times New Roman"/>
                <a:cs typeface="Times New Roman"/>
              </a:rPr>
              <a:t>and IT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policies.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1040" marR="5080" indent="-342900" algn="just">
              <a:lnSpc>
                <a:spcPct val="100000"/>
              </a:lnSpc>
              <a:buFont typeface="Arial"/>
              <a:buChar char="•"/>
              <a:tabLst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community cloud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spc="-5" dirty="0">
                <a:latin typeface="Times New Roman"/>
                <a:cs typeface="Times New Roman"/>
              </a:rPr>
              <a:t>be jointly </a:t>
            </a:r>
            <a:r>
              <a:rPr sz="2000" dirty="0">
                <a:latin typeface="Times New Roman"/>
                <a:cs typeface="Times New Roman"/>
              </a:rPr>
              <a:t>owned by </a:t>
            </a:r>
            <a:r>
              <a:rPr sz="2000" spc="-5" dirty="0">
                <a:latin typeface="Times New Roman"/>
                <a:cs typeface="Times New Roman"/>
              </a:rPr>
              <a:t>the  community members </a:t>
            </a:r>
            <a:r>
              <a:rPr sz="2000" dirty="0">
                <a:latin typeface="Times New Roman"/>
                <a:cs typeface="Times New Roman"/>
              </a:rPr>
              <a:t>or by a </a:t>
            </a:r>
            <a:r>
              <a:rPr sz="2000" spc="-5" dirty="0">
                <a:latin typeface="Times New Roman"/>
                <a:cs typeface="Times New Roman"/>
              </a:rPr>
              <a:t>third-party cloud  provider that provisions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public cloud with limited  </a:t>
            </a:r>
            <a:r>
              <a:rPr sz="2000" dirty="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267956" y="3805428"/>
            <a:ext cx="4323588" cy="255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10883265" cy="4005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The Case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Community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701040" marR="5080" indent="-342900" algn="just">
              <a:lnSpc>
                <a:spcPct val="100000"/>
              </a:lnSpc>
              <a:spcBef>
                <a:spcPts val="2050"/>
              </a:spcBef>
              <a:buFont typeface="Arial"/>
              <a:buChar char="•"/>
              <a:tabLst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example, the Department of </a:t>
            </a:r>
            <a:r>
              <a:rPr sz="2000" dirty="0">
                <a:latin typeface="Times New Roman"/>
                <a:cs typeface="Times New Roman"/>
              </a:rPr>
              <a:t>Defense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spc="-10" dirty="0">
                <a:latin typeface="Times New Roman"/>
                <a:cs typeface="Times New Roman"/>
              </a:rPr>
              <a:t>some </a:t>
            </a:r>
            <a:r>
              <a:rPr sz="2000" spc="-5" dirty="0">
                <a:latin typeface="Times New Roman"/>
                <a:cs typeface="Times New Roman"/>
              </a:rPr>
              <a:t>intelligence agencies </a:t>
            </a:r>
            <a:r>
              <a:rPr sz="2000" dirty="0">
                <a:latin typeface="Times New Roman"/>
                <a:cs typeface="Times New Roman"/>
              </a:rPr>
              <a:t>have </a:t>
            </a:r>
            <a:r>
              <a:rPr sz="2000" spc="-5" dirty="0">
                <a:latin typeface="Times New Roman"/>
                <a:cs typeface="Times New Roman"/>
              </a:rPr>
              <a:t>launched </a:t>
            </a:r>
            <a:r>
              <a:rPr sz="2000" dirty="0">
                <a:latin typeface="Times New Roman"/>
                <a:cs typeface="Times New Roman"/>
              </a:rPr>
              <a:t>data </a:t>
            </a:r>
            <a:r>
              <a:rPr sz="2000" spc="-5" dirty="0">
                <a:latin typeface="Times New Roman"/>
                <a:cs typeface="Times New Roman"/>
              </a:rPr>
              <a:t>centre  improvement initiatives using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community cloud. This </a:t>
            </a:r>
            <a:r>
              <a:rPr sz="2000" dirty="0">
                <a:latin typeface="Times New Roman"/>
                <a:cs typeface="Times New Roman"/>
              </a:rPr>
              <a:t>enables </a:t>
            </a:r>
            <a:r>
              <a:rPr sz="2000" spc="-5" dirty="0">
                <a:latin typeface="Times New Roman"/>
                <a:cs typeface="Times New Roman"/>
              </a:rPr>
              <a:t>them to easily share data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other  </a:t>
            </a:r>
            <a:r>
              <a:rPr sz="2000" dirty="0">
                <a:latin typeface="Times New Roman"/>
                <a:cs typeface="Times New Roman"/>
              </a:rPr>
              <a:t>agencies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community </a:t>
            </a:r>
            <a:r>
              <a:rPr sz="2000" dirty="0">
                <a:latin typeface="Times New Roman"/>
                <a:cs typeface="Times New Roman"/>
              </a:rPr>
              <a:t>cloud, while </a:t>
            </a:r>
            <a:r>
              <a:rPr sz="2000" spc="-5" dirty="0">
                <a:latin typeface="Times New Roman"/>
                <a:cs typeface="Times New Roman"/>
              </a:rPr>
              <a:t>still </a:t>
            </a:r>
            <a:r>
              <a:rPr sz="2000" dirty="0">
                <a:latin typeface="Times New Roman"/>
                <a:cs typeface="Times New Roman"/>
              </a:rPr>
              <a:t>keeping </a:t>
            </a:r>
            <a:r>
              <a:rPr sz="2000" spc="-5" dirty="0">
                <a:latin typeface="Times New Roman"/>
                <a:cs typeface="Times New Roman"/>
              </a:rPr>
              <a:t>it </a:t>
            </a:r>
            <a:r>
              <a:rPr sz="2000" dirty="0">
                <a:latin typeface="Times New Roman"/>
                <a:cs typeface="Times New Roman"/>
              </a:rPr>
              <a:t>secure and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controlled.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1040" marR="6350" indent="-342900" algn="just">
              <a:lnSpc>
                <a:spcPct val="100000"/>
              </a:lnSpc>
              <a:buFont typeface="Arial"/>
              <a:buChar char="•"/>
              <a:tabLst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Another </a:t>
            </a:r>
            <a:r>
              <a:rPr sz="2000" spc="-5" dirty="0">
                <a:latin typeface="Times New Roman"/>
                <a:cs typeface="Times New Roman"/>
              </a:rPr>
              <a:t>industry taking advantage of community clouds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healthcare </a:t>
            </a:r>
            <a:r>
              <a:rPr sz="2000" spc="-20" dirty="0">
                <a:latin typeface="Times New Roman"/>
                <a:cs typeface="Times New Roman"/>
              </a:rPr>
              <a:t>industry, </a:t>
            </a:r>
            <a:r>
              <a:rPr sz="2000" spc="-5" dirty="0">
                <a:latin typeface="Times New Roman"/>
                <a:cs typeface="Times New Roman"/>
              </a:rPr>
              <a:t>where everyone  in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community can </a:t>
            </a:r>
            <a:r>
              <a:rPr sz="2000" dirty="0">
                <a:latin typeface="Times New Roman"/>
                <a:cs typeface="Times New Roman"/>
              </a:rPr>
              <a:t>support patients and exchange data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a controlled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way.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1040" indent="-343535">
              <a:lnSpc>
                <a:spcPct val="100000"/>
              </a:lnSpc>
              <a:buFont typeface="Arial"/>
              <a:buChar char="•"/>
              <a:tabLst>
                <a:tab pos="701040" algn="l"/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Uses of </a:t>
            </a: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272540" lvl="1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72540" algn="l"/>
                <a:tab pos="1273175" algn="l"/>
              </a:tabLst>
            </a:pPr>
            <a:r>
              <a:rPr sz="2000" dirty="0">
                <a:latin typeface="Times New Roman"/>
                <a:cs typeface="Times New Roman"/>
              </a:rPr>
              <a:t>Allows for easy sharing and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collaboration</a:t>
            </a:r>
            <a:endParaRPr sz="2000">
              <a:latin typeface="Times New Roman"/>
              <a:cs typeface="Times New Roman"/>
            </a:endParaRPr>
          </a:p>
          <a:p>
            <a:pPr marL="1272540" lvl="1" indent="-457834">
              <a:lnSpc>
                <a:spcPct val="100000"/>
              </a:lnSpc>
              <a:buAutoNum type="arabicPeriod"/>
              <a:tabLst>
                <a:tab pos="1272540" algn="l"/>
                <a:tab pos="1273175" algn="l"/>
              </a:tabLst>
            </a:pPr>
            <a:r>
              <a:rPr sz="2000" dirty="0">
                <a:latin typeface="Times New Roman"/>
                <a:cs typeface="Times New Roman"/>
              </a:rPr>
              <a:t>Lowers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526023" y="3700271"/>
            <a:ext cx="5475732" cy="2839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10883900" cy="2480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Hybrid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701040" marR="6350" indent="-342900" algn="just">
              <a:lnSpc>
                <a:spcPct val="100000"/>
              </a:lnSpc>
              <a:spcBef>
                <a:spcPts val="2050"/>
              </a:spcBef>
              <a:buFont typeface="Arial"/>
              <a:buChar char="•"/>
              <a:tabLst>
                <a:tab pos="701675" algn="l"/>
              </a:tabLst>
            </a:pPr>
            <a:r>
              <a:rPr sz="2000" spc="-5" dirty="0">
                <a:latin typeface="Times New Roman"/>
                <a:cs typeface="Times New Roman"/>
              </a:rPr>
              <a:t>Hybrid cloud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combination of two or more models, private cloud, public cloud or community  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1040" marR="5080" indent="-342900" algn="just">
              <a:lnSpc>
                <a:spcPct val="100000"/>
              </a:lnSpc>
              <a:buFont typeface="Arial"/>
              <a:buChar char="•"/>
              <a:tabLst>
                <a:tab pos="701675" algn="l"/>
              </a:tabLst>
            </a:pP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example,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cloud consumer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choose </a:t>
            </a:r>
            <a:r>
              <a:rPr sz="2000" spc="-5" dirty="0">
                <a:latin typeface="Times New Roman"/>
                <a:cs typeface="Times New Roman"/>
              </a:rPr>
              <a:t>to deploy cloud services processing sensitive </a:t>
            </a:r>
            <a:r>
              <a:rPr sz="2000" dirty="0">
                <a:latin typeface="Times New Roman"/>
                <a:cs typeface="Times New Roman"/>
              </a:rPr>
              <a:t>data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a  </a:t>
            </a:r>
            <a:r>
              <a:rPr sz="2000" spc="-5" dirty="0">
                <a:latin typeface="Times New Roman"/>
                <a:cs typeface="Times New Roman"/>
              </a:rPr>
              <a:t>private cloud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other less sensitive cloud services to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public cloud.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result of this  combination is </a:t>
            </a:r>
            <a:r>
              <a:rPr sz="2000" dirty="0">
                <a:latin typeface="Times New Roman"/>
                <a:cs typeface="Times New Roman"/>
              </a:rPr>
              <a:t>a hybrid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884420" y="3736847"/>
            <a:ext cx="6124956" cy="2619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10709275" cy="241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The Case </a:t>
            </a:r>
            <a:r>
              <a:rPr sz="2400" b="1" dirty="0">
                <a:latin typeface="Times New Roman"/>
                <a:cs typeface="Times New Roman"/>
              </a:rPr>
              <a:t>of Hybrid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421640" marR="5080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Times New Roman"/>
                <a:cs typeface="Times New Roman"/>
              </a:rPr>
              <a:t>Consider a business with </a:t>
            </a:r>
            <a:r>
              <a:rPr sz="2000" spc="-5" dirty="0">
                <a:latin typeface="Times New Roman"/>
                <a:cs typeface="Times New Roman"/>
              </a:rPr>
              <a:t>dynamic </a:t>
            </a:r>
            <a:r>
              <a:rPr sz="2000" dirty="0">
                <a:latin typeface="Times New Roman"/>
                <a:cs typeface="Times New Roman"/>
              </a:rPr>
              <a:t>work load that experiences </a:t>
            </a:r>
            <a:r>
              <a:rPr sz="2000" spc="-5" dirty="0">
                <a:latin typeface="Times New Roman"/>
                <a:cs typeface="Times New Roman"/>
              </a:rPr>
              <a:t>significant </a:t>
            </a:r>
            <a:r>
              <a:rPr sz="2000" dirty="0">
                <a:latin typeface="Times New Roman"/>
                <a:cs typeface="Times New Roman"/>
              </a:rPr>
              <a:t>hike in business during  holiday season. They require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resources to handle the peak season. </a:t>
            </a: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these resources</a:t>
            </a:r>
            <a:r>
              <a:rPr sz="2000" spc="-2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required for the rest of the </a:t>
            </a:r>
            <a:r>
              <a:rPr sz="2000" spc="-25" dirty="0">
                <a:latin typeface="Times New Roman"/>
                <a:cs typeface="Times New Roman"/>
              </a:rPr>
              <a:t>year. </a:t>
            </a:r>
            <a:r>
              <a:rPr sz="2000" dirty="0">
                <a:latin typeface="Times New Roman"/>
                <a:cs typeface="Times New Roman"/>
              </a:rPr>
              <a:t>What would be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best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2164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hybrid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season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holiday</a:t>
            </a:r>
            <a:endParaRPr sz="2000">
              <a:latin typeface="Times New Roman"/>
              <a:cs typeface="Times New Roman"/>
            </a:endParaRPr>
          </a:p>
          <a:p>
            <a:pPr marL="42164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season is an ideal </a:t>
            </a:r>
            <a:r>
              <a:rPr sz="2000" spc="-5" dirty="0">
                <a:latin typeface="Times New Roman"/>
                <a:cs typeface="Times New Roman"/>
              </a:rPr>
              <a:t>combination </a:t>
            </a:r>
            <a:r>
              <a:rPr sz="2000" dirty="0">
                <a:latin typeface="Times New Roman"/>
                <a:cs typeface="Times New Roman"/>
              </a:rPr>
              <a:t>for such a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66304" y="1927860"/>
            <a:ext cx="4256532" cy="4611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687184" cy="241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Other Deployment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Models:</a:t>
            </a:r>
            <a:endParaRPr sz="2400">
              <a:latin typeface="Times New Roman"/>
              <a:cs typeface="Times New Roman"/>
            </a:endParaRPr>
          </a:p>
          <a:p>
            <a:pPr marL="421640" algn="just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Times New Roman"/>
                <a:cs typeface="Times New Roman"/>
              </a:rPr>
              <a:t>There </a:t>
            </a:r>
            <a:r>
              <a:rPr sz="2000" spc="-5" dirty="0">
                <a:latin typeface="Times New Roman"/>
                <a:cs typeface="Times New Roman"/>
              </a:rPr>
              <a:t>are other variations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basic </a:t>
            </a:r>
            <a:r>
              <a:rPr sz="2000" spc="-5" dirty="0">
                <a:latin typeface="Times New Roman"/>
                <a:cs typeface="Times New Roman"/>
              </a:rPr>
              <a:t>cloud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endParaRPr sz="2000">
              <a:latin typeface="Times New Roman"/>
              <a:cs typeface="Times New Roman"/>
            </a:endParaRPr>
          </a:p>
          <a:p>
            <a:pPr marL="421640" algn="just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models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21640" marR="5080" algn="just">
              <a:lnSpc>
                <a:spcPct val="100000"/>
              </a:lnSpc>
              <a:spcBef>
                <a:spcPts val="5"/>
              </a:spcBef>
            </a:pPr>
            <a:r>
              <a:rPr sz="2000" b="1" spc="-15" dirty="0">
                <a:latin typeface="Times New Roman"/>
                <a:cs typeface="Times New Roman"/>
              </a:rPr>
              <a:t>Virtual </a:t>
            </a:r>
            <a:r>
              <a:rPr sz="2000" b="1" spc="-5" dirty="0">
                <a:latin typeface="Times New Roman"/>
                <a:cs typeface="Times New Roman"/>
              </a:rPr>
              <a:t>Private Cloud: </a:t>
            </a:r>
            <a:r>
              <a:rPr sz="2000" spc="-10" dirty="0">
                <a:latin typeface="Times New Roman"/>
                <a:cs typeface="Times New Roman"/>
              </a:rPr>
              <a:t>also </a:t>
            </a:r>
            <a:r>
              <a:rPr sz="2000" spc="-5" dirty="0">
                <a:latin typeface="Times New Roman"/>
                <a:cs typeface="Times New Roman"/>
              </a:rPr>
              <a:t>called ‘dedicated cloud’ </a:t>
            </a:r>
            <a:r>
              <a:rPr sz="2000" spc="5" dirty="0">
                <a:latin typeface="Times New Roman"/>
                <a:cs typeface="Times New Roman"/>
              </a:rPr>
              <a:t>or  </a:t>
            </a:r>
            <a:r>
              <a:rPr sz="2000" spc="-5" dirty="0">
                <a:latin typeface="Times New Roman"/>
                <a:cs typeface="Times New Roman"/>
              </a:rPr>
              <a:t>‘hosted cloud’ is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self-contained cloud environment hosted 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managed </a:t>
            </a:r>
            <a:r>
              <a:rPr sz="2000" dirty="0">
                <a:latin typeface="Times New Roman"/>
                <a:cs typeface="Times New Roman"/>
              </a:rPr>
              <a:t>by a public cloud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4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7310120" cy="308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Outcomes: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At the end of </a:t>
            </a:r>
            <a:r>
              <a:rPr sz="2000" spc="-5" dirty="0">
                <a:latin typeface="Times New Roman"/>
                <a:cs typeface="Times New Roman"/>
              </a:rPr>
              <a:t>this </a:t>
            </a:r>
            <a:r>
              <a:rPr sz="2000" dirty="0">
                <a:latin typeface="Times New Roman"/>
                <a:cs typeface="Times New Roman"/>
              </a:rPr>
              <a:t>module, </a:t>
            </a:r>
            <a:r>
              <a:rPr sz="2000" spc="-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are expected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Explain 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advantages.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Describe cloud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models.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spc="-5" dirty="0">
                <a:latin typeface="Times New Roman"/>
                <a:cs typeface="Times New Roman"/>
              </a:rPr>
              <a:t>Determine </a:t>
            </a:r>
            <a:r>
              <a:rPr sz="2000" dirty="0">
                <a:latin typeface="Times New Roman"/>
                <a:cs typeface="Times New Roman"/>
              </a:rPr>
              <a:t>the evolution of data centres into private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clouds.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Recognize the business applications of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684974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Other Deployment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Models:</a:t>
            </a:r>
            <a:endParaRPr sz="2400">
              <a:latin typeface="Times New Roman"/>
              <a:cs typeface="Times New Roman"/>
            </a:endParaRPr>
          </a:p>
          <a:p>
            <a:pPr marL="421640">
              <a:lnSpc>
                <a:spcPct val="100000"/>
              </a:lnSpc>
              <a:spcBef>
                <a:spcPts val="1555"/>
              </a:spcBef>
            </a:pPr>
            <a:r>
              <a:rPr sz="2000" b="1" spc="-5" dirty="0">
                <a:latin typeface="Times New Roman"/>
                <a:cs typeface="Times New Roman"/>
              </a:rPr>
              <a:t>Inter-Cloud: </a:t>
            </a:r>
            <a:r>
              <a:rPr sz="2000" spc="-5" dirty="0">
                <a:latin typeface="Times New Roman"/>
                <a:cs typeface="Times New Roman"/>
              </a:rPr>
              <a:t>comprised </a:t>
            </a:r>
            <a:r>
              <a:rPr sz="2000" dirty="0">
                <a:latin typeface="Times New Roman"/>
                <a:cs typeface="Times New Roman"/>
              </a:rPr>
              <a:t>of two or </a:t>
            </a:r>
            <a:r>
              <a:rPr sz="2000" spc="-5" dirty="0">
                <a:latin typeface="Times New Roman"/>
                <a:cs typeface="Times New Roman"/>
              </a:rPr>
              <a:t>more interconnected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3855" y="2103656"/>
            <a:ext cx="7460157" cy="4450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25315" y="3134995"/>
            <a:ext cx="68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rlito"/>
                <a:cs typeface="Carlito"/>
              </a:rPr>
              <a:t>Goo</a:t>
            </a:r>
            <a:r>
              <a:rPr sz="1800" spc="5" dirty="0">
                <a:solidFill>
                  <a:srgbClr val="C00000"/>
                </a:solidFill>
                <a:latin typeface="Carlito"/>
                <a:cs typeface="Carlito"/>
              </a:rPr>
              <a:t>g</a:t>
            </a:r>
            <a:r>
              <a:rPr sz="1800" spc="-5" dirty="0">
                <a:solidFill>
                  <a:srgbClr val="C00000"/>
                </a:solidFill>
                <a:latin typeface="Carlito"/>
                <a:cs typeface="Carlito"/>
              </a:rPr>
              <a:t>l</a:t>
            </a:r>
            <a:r>
              <a:rPr sz="1800" dirty="0">
                <a:solidFill>
                  <a:srgbClr val="C00000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536563" y="2665602"/>
            <a:ext cx="859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C00000"/>
                </a:solidFill>
                <a:latin typeface="Carlito"/>
                <a:cs typeface="Carlito"/>
              </a:rPr>
              <a:t>Salesforce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7611" y="4613529"/>
            <a:ext cx="490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C00000"/>
                </a:solidFill>
                <a:latin typeface="Carlito"/>
                <a:cs typeface="Carlito"/>
              </a:rPr>
              <a:t>Z</a:t>
            </a:r>
            <a:r>
              <a:rPr sz="1800" spc="-5" dirty="0">
                <a:solidFill>
                  <a:srgbClr val="C00000"/>
                </a:solidFill>
                <a:latin typeface="Carlito"/>
                <a:cs typeface="Carlito"/>
              </a:rPr>
              <a:t>oho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1970" y="5406338"/>
            <a:ext cx="592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C00000"/>
                </a:solidFill>
                <a:latin typeface="Carlito"/>
                <a:cs typeface="Carlito"/>
              </a:rPr>
              <a:t>Y</a:t>
            </a:r>
            <a:r>
              <a:rPr sz="1800" dirty="0">
                <a:solidFill>
                  <a:srgbClr val="C00000"/>
                </a:solidFill>
                <a:latin typeface="Carlito"/>
                <a:cs typeface="Carlito"/>
              </a:rPr>
              <a:t>ahoo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87310" y="4644008"/>
            <a:ext cx="776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rlito"/>
                <a:cs typeface="Carlito"/>
              </a:rPr>
              <a:t>Ama</a:t>
            </a:r>
            <a:r>
              <a:rPr sz="1800" spc="-35" dirty="0">
                <a:solidFill>
                  <a:srgbClr val="C00000"/>
                </a:solidFill>
                <a:latin typeface="Carlito"/>
                <a:cs typeface="Carlito"/>
              </a:rPr>
              <a:t>z</a:t>
            </a:r>
            <a:r>
              <a:rPr sz="1800" spc="-5" dirty="0">
                <a:solidFill>
                  <a:srgbClr val="C00000"/>
                </a:solidFill>
                <a:latin typeface="Carlito"/>
                <a:cs typeface="Carlito"/>
              </a:rPr>
              <a:t>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02879" y="3424250"/>
            <a:ext cx="9220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Carlito"/>
                <a:cs typeface="Carlito"/>
              </a:rPr>
              <a:t>Microsoft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40704" y="3796665"/>
            <a:ext cx="11074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rlito"/>
                <a:cs typeface="Carlito"/>
              </a:rPr>
              <a:t>Intercloud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3364" y="1952244"/>
            <a:ext cx="6292595" cy="4404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5430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Advantages of Cloud Computing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42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10865485" cy="4615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Advantages of Cloud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 marL="815340" indent="-457834">
              <a:lnSpc>
                <a:spcPct val="100000"/>
              </a:lnSpc>
              <a:spcBef>
                <a:spcPts val="2050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000" b="1" dirty="0">
                <a:latin typeface="Times New Roman"/>
                <a:cs typeface="Times New Roman"/>
              </a:rPr>
              <a:t>Cost Efficient </a:t>
            </a:r>
            <a:r>
              <a:rPr sz="2000" dirty="0">
                <a:latin typeface="Times New Roman"/>
                <a:cs typeface="Times New Roman"/>
              </a:rPr>
              <a:t>– the pay-as-you-go </a:t>
            </a:r>
            <a:r>
              <a:rPr sz="2000" spc="-5" dirty="0">
                <a:latin typeface="Times New Roman"/>
                <a:cs typeface="Times New Roman"/>
              </a:rPr>
              <a:t>model significantly </a:t>
            </a:r>
            <a:r>
              <a:rPr sz="2000" spc="-10" dirty="0">
                <a:latin typeface="Times New Roman"/>
                <a:cs typeface="Times New Roman"/>
              </a:rPr>
              <a:t>minimizes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5" dirty="0">
                <a:latin typeface="Times New Roman"/>
                <a:cs typeface="Times New Roman"/>
              </a:rPr>
              <a:t>organization’s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marR="62230" indent="-457200">
              <a:lnSpc>
                <a:spcPct val="100000"/>
              </a:lnSpc>
              <a:buAutoNum type="arabicPeriod"/>
              <a:tabLst>
                <a:tab pos="815340" algn="l"/>
                <a:tab pos="815975" algn="l"/>
              </a:tabLst>
            </a:pPr>
            <a:r>
              <a:rPr sz="2000" b="1" dirty="0">
                <a:latin typeface="Times New Roman"/>
                <a:cs typeface="Times New Roman"/>
              </a:rPr>
              <a:t>Almost </a:t>
            </a:r>
            <a:r>
              <a:rPr sz="2000" b="1" spc="-5" dirty="0">
                <a:latin typeface="Times New Roman"/>
                <a:cs typeface="Times New Roman"/>
              </a:rPr>
              <a:t>Unlimited </a:t>
            </a:r>
            <a:r>
              <a:rPr sz="2000" b="1" dirty="0">
                <a:latin typeface="Times New Roman"/>
                <a:cs typeface="Times New Roman"/>
              </a:rPr>
              <a:t>Storage </a:t>
            </a:r>
            <a:r>
              <a:rPr sz="2000" dirty="0">
                <a:latin typeface="Times New Roman"/>
                <a:cs typeface="Times New Roman"/>
              </a:rPr>
              <a:t>– Using cloud storage </a:t>
            </a:r>
            <a:r>
              <a:rPr sz="2000" spc="-5" dirty="0">
                <a:latin typeface="Times New Roman"/>
                <a:cs typeface="Times New Roman"/>
              </a:rPr>
              <a:t>means unlimited </a:t>
            </a:r>
            <a:r>
              <a:rPr sz="2000" dirty="0">
                <a:latin typeface="Times New Roman"/>
                <a:cs typeface="Times New Roman"/>
              </a:rPr>
              <a:t>storage </a:t>
            </a:r>
            <a:r>
              <a:rPr sz="2000" spc="-15" dirty="0">
                <a:latin typeface="Times New Roman"/>
                <a:cs typeface="Times New Roman"/>
              </a:rPr>
              <a:t>capability.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running  </a:t>
            </a:r>
            <a:r>
              <a:rPr sz="2000" spc="5" dirty="0">
                <a:latin typeface="Times New Roman"/>
                <a:cs typeface="Times New Roman"/>
              </a:rPr>
              <a:t>out </a:t>
            </a:r>
            <a:r>
              <a:rPr sz="2000" dirty="0">
                <a:latin typeface="Times New Roman"/>
                <a:cs typeface="Times New Roman"/>
              </a:rPr>
              <a:t>of storage or no need of investing in storage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marR="219075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000" b="1" dirty="0">
                <a:latin typeface="Times New Roman"/>
                <a:cs typeface="Times New Roman"/>
              </a:rPr>
              <a:t>Backup and Recovery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spc="-5" dirty="0">
                <a:latin typeface="Times New Roman"/>
                <a:cs typeface="Times New Roman"/>
              </a:rPr>
              <a:t>all the </a:t>
            </a:r>
            <a:r>
              <a:rPr sz="2000" dirty="0">
                <a:latin typeface="Times New Roman"/>
                <a:cs typeface="Times New Roman"/>
              </a:rPr>
              <a:t>data are backed up on to the cloud. Hence, backup and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recovery  </a:t>
            </a:r>
            <a:r>
              <a:rPr sz="2000" spc="-5" dirty="0">
                <a:latin typeface="Times New Roman"/>
                <a:cs typeface="Times New Roman"/>
              </a:rPr>
              <a:t>becomes more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easier.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marR="168275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000" b="1" dirty="0">
                <a:latin typeface="Times New Roman"/>
                <a:cs typeface="Times New Roman"/>
              </a:rPr>
              <a:t>Automatic </a:t>
            </a:r>
            <a:r>
              <a:rPr sz="2000" b="1" spc="-5" dirty="0">
                <a:latin typeface="Times New Roman"/>
                <a:cs typeface="Times New Roman"/>
              </a:rPr>
              <a:t>Software Integration </a:t>
            </a:r>
            <a:r>
              <a:rPr sz="2000" dirty="0">
                <a:latin typeface="Times New Roman"/>
                <a:cs typeface="Times New Roman"/>
              </a:rPr>
              <a:t>– the changes to the software </a:t>
            </a:r>
            <a:r>
              <a:rPr sz="2000" spc="-5" dirty="0">
                <a:latin typeface="Times New Roman"/>
                <a:cs typeface="Times New Roman"/>
              </a:rPr>
              <a:t>made </a:t>
            </a:r>
            <a:r>
              <a:rPr sz="2000" spc="5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different </a:t>
            </a:r>
            <a:r>
              <a:rPr sz="2000" dirty="0">
                <a:latin typeface="Times New Roman"/>
                <a:cs typeface="Times New Roman"/>
              </a:rPr>
              <a:t>developers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 </a:t>
            </a:r>
            <a:r>
              <a:rPr sz="2000" spc="-5" dirty="0">
                <a:latin typeface="Times New Roman"/>
                <a:cs typeface="Times New Roman"/>
              </a:rPr>
              <a:t>tested </a:t>
            </a:r>
            <a:r>
              <a:rPr sz="2000" dirty="0">
                <a:latin typeface="Times New Roman"/>
                <a:cs typeface="Times New Roman"/>
              </a:rPr>
              <a:t>and integrated several </a:t>
            </a:r>
            <a:r>
              <a:rPr sz="2000" spc="-10" dirty="0">
                <a:latin typeface="Times New Roman"/>
                <a:cs typeface="Times New Roman"/>
              </a:rPr>
              <a:t>times </a:t>
            </a:r>
            <a:r>
              <a:rPr sz="2000" dirty="0">
                <a:latin typeface="Times New Roman"/>
                <a:cs typeface="Times New Roman"/>
              </a:rPr>
              <a:t>in a </a:t>
            </a:r>
            <a:r>
              <a:rPr sz="2000" spc="-35" dirty="0">
                <a:latin typeface="Times New Roman"/>
                <a:cs typeface="Times New Roman"/>
              </a:rPr>
              <a:t>day. </a:t>
            </a:r>
            <a:r>
              <a:rPr sz="2000" dirty="0">
                <a:latin typeface="Times New Roman"/>
                <a:cs typeface="Times New Roman"/>
              </a:rPr>
              <a:t>This is </a:t>
            </a:r>
            <a:r>
              <a:rPr sz="2000" spc="-5" dirty="0">
                <a:latin typeface="Times New Roman"/>
                <a:cs typeface="Times New Roman"/>
              </a:rPr>
              <a:t>automatically </a:t>
            </a:r>
            <a:r>
              <a:rPr sz="2000" dirty="0">
                <a:latin typeface="Times New Roman"/>
                <a:cs typeface="Times New Roman"/>
              </a:rPr>
              <a:t>done when using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5340" marR="508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000" b="1" dirty="0">
                <a:latin typeface="Times New Roman"/>
                <a:cs typeface="Times New Roman"/>
              </a:rPr>
              <a:t>Easy Access to Information </a:t>
            </a:r>
            <a:r>
              <a:rPr sz="2000" dirty="0">
                <a:latin typeface="Times New Roman"/>
                <a:cs typeface="Times New Roman"/>
              </a:rPr>
              <a:t>– once registered, </a:t>
            </a:r>
            <a:r>
              <a:rPr sz="2000" spc="-5" dirty="0">
                <a:latin typeface="Times New Roman"/>
                <a:cs typeface="Times New Roman"/>
              </a:rPr>
              <a:t>information </a:t>
            </a:r>
            <a:r>
              <a:rPr sz="2000" dirty="0">
                <a:latin typeface="Times New Roman"/>
                <a:cs typeface="Times New Roman"/>
              </a:rPr>
              <a:t>can be </a:t>
            </a:r>
            <a:r>
              <a:rPr sz="2000" spc="-5" dirty="0">
                <a:latin typeface="Times New Roman"/>
                <a:cs typeface="Times New Roman"/>
              </a:rPr>
              <a:t>accessed </a:t>
            </a:r>
            <a:r>
              <a:rPr sz="2000" dirty="0">
                <a:latin typeface="Times New Roman"/>
                <a:cs typeface="Times New Roman"/>
              </a:rPr>
              <a:t>from any location</a:t>
            </a:r>
            <a:r>
              <a:rPr sz="2000" spc="-2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 from any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5766" y="6053429"/>
            <a:ext cx="1049845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b="1" dirty="0">
                <a:latin typeface="Times New Roman"/>
                <a:cs typeface="Times New Roman"/>
              </a:rPr>
              <a:t>6.	Quick Deployment </a:t>
            </a:r>
            <a:r>
              <a:rPr sz="2000" dirty="0">
                <a:latin typeface="Times New Roman"/>
                <a:cs typeface="Times New Roman"/>
              </a:rPr>
              <a:t>– using cloud you can get your entire system fully functioning in just a</a:t>
            </a:r>
            <a:r>
              <a:rPr sz="2000" spc="-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couple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minutes.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9763125" cy="4005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Disadvantages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Computing:</a:t>
            </a:r>
            <a:endParaRPr sz="2400">
              <a:latin typeface="Times New Roman"/>
              <a:cs typeface="Times New Roman"/>
            </a:endParaRPr>
          </a:p>
          <a:p>
            <a:pPr marL="815340" indent="-457834">
              <a:lnSpc>
                <a:spcPct val="100000"/>
              </a:lnSpc>
              <a:spcBef>
                <a:spcPts val="2050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000" b="1" spc="-20" dirty="0">
                <a:latin typeface="Times New Roman"/>
                <a:cs typeface="Times New Roman"/>
              </a:rPr>
              <a:t>Technical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issues:</a:t>
            </a:r>
            <a:endParaRPr sz="2000">
              <a:latin typeface="Times New Roman"/>
              <a:cs typeface="Times New Roman"/>
            </a:endParaRPr>
          </a:p>
          <a:p>
            <a:pPr marL="815340" marR="5080">
              <a:lnSpc>
                <a:spcPct val="100000"/>
              </a:lnSpc>
              <a:spcBef>
                <a:spcPts val="5"/>
              </a:spcBef>
            </a:pPr>
            <a:r>
              <a:rPr sz="2000" spc="5" dirty="0">
                <a:latin typeface="Times New Roman"/>
                <a:cs typeface="Times New Roman"/>
              </a:rPr>
              <a:t>Though </a:t>
            </a:r>
            <a:r>
              <a:rPr sz="2000" dirty="0">
                <a:latin typeface="Times New Roman"/>
                <a:cs typeface="Times New Roman"/>
              </a:rPr>
              <a:t>cloud enables you to </a:t>
            </a:r>
            <a:r>
              <a:rPr sz="2000" spc="-5" dirty="0">
                <a:latin typeface="Times New Roman"/>
                <a:cs typeface="Times New Roman"/>
              </a:rPr>
              <a:t>access information </a:t>
            </a:r>
            <a:r>
              <a:rPr sz="2000" dirty="0">
                <a:latin typeface="Times New Roman"/>
                <a:cs typeface="Times New Roman"/>
              </a:rPr>
              <a:t>from anywhere and on any device,  </a:t>
            </a: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the system can </a:t>
            </a:r>
            <a:r>
              <a:rPr sz="2000" spc="-10" dirty="0">
                <a:latin typeface="Times New Roman"/>
                <a:cs typeface="Times New Roman"/>
              </a:rPr>
              <a:t>sometimes </a:t>
            </a:r>
            <a:r>
              <a:rPr sz="2000" spc="-5" dirty="0">
                <a:latin typeface="Times New Roman"/>
                <a:cs typeface="Times New Roman"/>
              </a:rPr>
              <a:t>malfunction </a:t>
            </a:r>
            <a:r>
              <a:rPr sz="2000" dirty="0">
                <a:latin typeface="Times New Roman"/>
                <a:cs typeface="Times New Roman"/>
              </a:rPr>
              <a:t>and besides that you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dirty="0">
                <a:latin typeface="Times New Roman"/>
                <a:cs typeface="Times New Roman"/>
              </a:rPr>
              <a:t>need a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strong  internet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15340" indent="-457834">
              <a:lnSpc>
                <a:spcPct val="100000"/>
              </a:lnSpc>
              <a:buAutoNum type="arabicPeriod" startAt="2"/>
              <a:tabLst>
                <a:tab pos="815340" algn="l"/>
                <a:tab pos="815975" algn="l"/>
              </a:tabLst>
            </a:pPr>
            <a:r>
              <a:rPr sz="2000" b="1" dirty="0">
                <a:latin typeface="Times New Roman"/>
                <a:cs typeface="Times New Roman"/>
              </a:rPr>
              <a:t>Security in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Cloud:</a:t>
            </a:r>
            <a:endParaRPr sz="2000">
              <a:latin typeface="Times New Roman"/>
              <a:cs typeface="Times New Roman"/>
            </a:endParaRPr>
          </a:p>
          <a:p>
            <a:pPr marL="815340" marR="509270">
              <a:lnSpc>
                <a:spcPct val="100000"/>
              </a:lnSpc>
            </a:pP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should always be careful to choose the </a:t>
            </a:r>
            <a:r>
              <a:rPr sz="2000" spc="-5" dirty="0">
                <a:latin typeface="Times New Roman"/>
                <a:cs typeface="Times New Roman"/>
              </a:rPr>
              <a:t>most </a:t>
            </a:r>
            <a:r>
              <a:rPr sz="2000" dirty="0">
                <a:latin typeface="Times New Roman"/>
                <a:cs typeface="Times New Roman"/>
              </a:rPr>
              <a:t>reliable service provider since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 </a:t>
            </a:r>
            <a:r>
              <a:rPr sz="2000" spc="-15" dirty="0">
                <a:latin typeface="Times New Roman"/>
                <a:cs typeface="Times New Roman"/>
              </a:rPr>
              <a:t>company’s </a:t>
            </a:r>
            <a:r>
              <a:rPr sz="2000" spc="-5" dirty="0">
                <a:latin typeface="Times New Roman"/>
                <a:cs typeface="Times New Roman"/>
              </a:rPr>
              <a:t>sensitive information </a:t>
            </a:r>
            <a:r>
              <a:rPr sz="2000" dirty="0">
                <a:latin typeface="Times New Roman"/>
                <a:cs typeface="Times New Roman"/>
              </a:rPr>
              <a:t>is being handed over to a third party for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storage.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815340" indent="-457834">
              <a:lnSpc>
                <a:spcPct val="100000"/>
              </a:lnSpc>
              <a:buAutoNum type="arabicPeriod" startAt="3"/>
              <a:tabLst>
                <a:tab pos="815340" algn="l"/>
                <a:tab pos="81597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Prone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1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Attack:</a:t>
            </a:r>
            <a:endParaRPr sz="2000">
              <a:latin typeface="Times New Roman"/>
              <a:cs typeface="Times New Roman"/>
            </a:endParaRPr>
          </a:p>
          <a:p>
            <a:pPr marL="81534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Storing information in the cloud </a:t>
            </a:r>
            <a:r>
              <a:rPr sz="2000" spc="-5" dirty="0">
                <a:latin typeface="Times New Roman"/>
                <a:cs typeface="Times New Roman"/>
              </a:rPr>
              <a:t>makes </a:t>
            </a:r>
            <a:r>
              <a:rPr sz="2000" dirty="0">
                <a:latin typeface="Times New Roman"/>
                <a:cs typeface="Times New Roman"/>
              </a:rPr>
              <a:t>it accessible to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hackers.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 </a:t>
            </a:r>
            <a:r>
              <a:rPr sz="2400" b="1" spc="-15" dirty="0">
                <a:latin typeface="Arial"/>
                <a:cs typeface="Arial"/>
              </a:rPr>
              <a:t>to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60954" y="2712542"/>
            <a:ext cx="6165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0" dirty="0">
                <a:latin typeface="Arial"/>
                <a:cs typeface="Arial"/>
              </a:rPr>
              <a:t>Evolution </a:t>
            </a:r>
            <a:r>
              <a:rPr sz="4000" b="1" spc="-20" dirty="0">
                <a:latin typeface="Arial"/>
                <a:cs typeface="Arial"/>
              </a:rPr>
              <a:t>of </a:t>
            </a:r>
            <a:r>
              <a:rPr sz="4000" b="1" spc="-25" dirty="0">
                <a:latin typeface="Arial"/>
                <a:cs typeface="Arial"/>
              </a:rPr>
              <a:t>Data </a:t>
            </a:r>
            <a:r>
              <a:rPr sz="4000" b="1" spc="-30" dirty="0">
                <a:latin typeface="Arial"/>
                <a:cs typeface="Arial"/>
              </a:rPr>
              <a:t>Centres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367016" y="3183635"/>
            <a:ext cx="4224528" cy="2397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552565" cy="302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What </a:t>
            </a:r>
            <a:r>
              <a:rPr sz="2400" b="1" dirty="0">
                <a:latin typeface="Times New Roman"/>
                <a:cs typeface="Times New Roman"/>
              </a:rPr>
              <a:t>is a Data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Centre?</a:t>
            </a:r>
            <a:endParaRPr sz="2400">
              <a:latin typeface="Times New Roman"/>
              <a:cs typeface="Times New Roman"/>
            </a:endParaRPr>
          </a:p>
          <a:p>
            <a:pPr marL="421640" marR="5080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Times New Roman"/>
                <a:cs typeface="Times New Roman"/>
              </a:rPr>
              <a:t>A data centre is a </a:t>
            </a:r>
            <a:r>
              <a:rPr sz="2000" spc="-5" dirty="0">
                <a:latin typeface="Times New Roman"/>
                <a:cs typeface="Times New Roman"/>
              </a:rPr>
              <a:t>repository </a:t>
            </a:r>
            <a:r>
              <a:rPr sz="2000" dirty="0">
                <a:latin typeface="Times New Roman"/>
                <a:cs typeface="Times New Roman"/>
              </a:rPr>
              <a:t>that houses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facilities  like servers, </a:t>
            </a:r>
            <a:r>
              <a:rPr sz="2000" dirty="0">
                <a:latin typeface="Times New Roman"/>
                <a:cs typeface="Times New Roman"/>
              </a:rPr>
              <a:t>routers, switches and firewalls, as well as  supporting components </a:t>
            </a:r>
            <a:r>
              <a:rPr sz="2000" spc="-5" dirty="0">
                <a:latin typeface="Times New Roman"/>
                <a:cs typeface="Times New Roman"/>
              </a:rPr>
              <a:t>like </a:t>
            </a:r>
            <a:r>
              <a:rPr sz="2000" dirty="0">
                <a:latin typeface="Times New Roman"/>
                <a:cs typeface="Times New Roman"/>
              </a:rPr>
              <a:t>backup </a:t>
            </a:r>
            <a:r>
              <a:rPr sz="2000" spc="-5" dirty="0">
                <a:latin typeface="Times New Roman"/>
                <a:cs typeface="Times New Roman"/>
              </a:rPr>
              <a:t>equipment, </a:t>
            </a:r>
            <a:r>
              <a:rPr sz="2000" dirty="0">
                <a:latin typeface="Times New Roman"/>
                <a:cs typeface="Times New Roman"/>
              </a:rPr>
              <a:t>fire  suppression </a:t>
            </a:r>
            <a:r>
              <a:rPr sz="2000" spc="-5" dirty="0">
                <a:latin typeface="Times New Roman"/>
                <a:cs typeface="Times New Roman"/>
              </a:rPr>
              <a:t>facilities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air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conditioning.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2164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 data centre can be either </a:t>
            </a:r>
            <a:r>
              <a:rPr sz="2000" spc="-5" dirty="0">
                <a:latin typeface="Times New Roman"/>
                <a:cs typeface="Times New Roman"/>
              </a:rPr>
              <a:t>complex </a:t>
            </a:r>
            <a:r>
              <a:rPr sz="2000" dirty="0">
                <a:latin typeface="Times New Roman"/>
                <a:cs typeface="Times New Roman"/>
              </a:rPr>
              <a:t>(dedicated building)</a:t>
            </a:r>
            <a:r>
              <a:rPr sz="2000" spc="-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  <a:p>
            <a:pPr marL="421640" marR="25781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simple </a:t>
            </a:r>
            <a:r>
              <a:rPr sz="2000" dirty="0">
                <a:latin typeface="Times New Roman"/>
                <a:cs typeface="Times New Roman"/>
              </a:rPr>
              <a:t>(an area or room that houses only a few servers).  </a:t>
            </a:r>
            <a:r>
              <a:rPr sz="2000" spc="-15" dirty="0">
                <a:latin typeface="Times New Roman"/>
                <a:cs typeface="Times New Roman"/>
              </a:rPr>
              <a:t>Additionally, </a:t>
            </a:r>
            <a:r>
              <a:rPr sz="2000" dirty="0">
                <a:latin typeface="Times New Roman"/>
                <a:cs typeface="Times New Roman"/>
              </a:rPr>
              <a:t>a data centre can be </a:t>
            </a:r>
            <a:r>
              <a:rPr sz="2000" spc="-5" dirty="0">
                <a:latin typeface="Times New Roman"/>
                <a:cs typeface="Times New Roman"/>
              </a:rPr>
              <a:t>either </a:t>
            </a:r>
            <a:r>
              <a:rPr sz="2000" dirty="0">
                <a:latin typeface="Times New Roman"/>
                <a:cs typeface="Times New Roman"/>
              </a:rPr>
              <a:t>private or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081771" y="4872228"/>
            <a:ext cx="3509772" cy="1484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7296784" cy="516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Components </a:t>
            </a:r>
            <a:r>
              <a:rPr sz="2400" b="1" dirty="0">
                <a:latin typeface="Times New Roman"/>
                <a:cs typeface="Times New Roman"/>
              </a:rPr>
              <a:t>of a Data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Centre:</a:t>
            </a:r>
            <a:endParaRPr sz="2400">
              <a:latin typeface="Times New Roman"/>
              <a:cs typeface="Times New Roman"/>
            </a:endParaRPr>
          </a:p>
          <a:p>
            <a:pPr marL="42164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latin typeface="Times New Roman"/>
                <a:cs typeface="Times New Roman"/>
              </a:rPr>
              <a:t>A data </a:t>
            </a:r>
            <a:r>
              <a:rPr sz="2000" b="1" spc="-5" dirty="0">
                <a:latin typeface="Times New Roman"/>
                <a:cs typeface="Times New Roman"/>
              </a:rPr>
              <a:t>centre </a:t>
            </a:r>
            <a:r>
              <a:rPr sz="2000" b="1" dirty="0">
                <a:latin typeface="Times New Roman"/>
                <a:cs typeface="Times New Roman"/>
              </a:rPr>
              <a:t>may</a:t>
            </a:r>
            <a:r>
              <a:rPr sz="2000" b="1" spc="-1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include:</a:t>
            </a:r>
            <a:endParaRPr sz="2000">
              <a:latin typeface="Times New Roman"/>
              <a:cs typeface="Times New Roman"/>
            </a:endParaRPr>
          </a:p>
          <a:p>
            <a:pPr marL="1221740" indent="-343535">
              <a:lnSpc>
                <a:spcPct val="100000"/>
              </a:lnSpc>
              <a:buFont typeface="Arial"/>
              <a:buChar char="•"/>
              <a:tabLst>
                <a:tab pos="1221740" algn="l"/>
                <a:tab pos="1222375" algn="l"/>
              </a:tabLst>
            </a:pPr>
            <a:r>
              <a:rPr sz="2000" dirty="0">
                <a:latin typeface="Times New Roman"/>
                <a:cs typeface="Times New Roman"/>
              </a:rPr>
              <a:t>Servers</a:t>
            </a:r>
            <a:endParaRPr sz="2000">
              <a:latin typeface="Times New Roman"/>
              <a:cs typeface="Times New Roman"/>
            </a:endParaRPr>
          </a:p>
          <a:p>
            <a:pPr marL="1221740" indent="-343535">
              <a:lnSpc>
                <a:spcPct val="100000"/>
              </a:lnSpc>
              <a:buFont typeface="Arial"/>
              <a:buChar char="•"/>
              <a:tabLst>
                <a:tab pos="1221740" algn="l"/>
                <a:tab pos="1222375" algn="l"/>
              </a:tabLst>
            </a:pPr>
            <a:r>
              <a:rPr sz="2000" spc="-5" dirty="0">
                <a:latin typeface="Times New Roman"/>
                <a:cs typeface="Times New Roman"/>
              </a:rPr>
              <a:t>Computers</a:t>
            </a:r>
            <a:endParaRPr sz="2000">
              <a:latin typeface="Times New Roman"/>
              <a:cs typeface="Times New Roman"/>
            </a:endParaRPr>
          </a:p>
          <a:p>
            <a:pPr marL="1221740" indent="-343535">
              <a:lnSpc>
                <a:spcPct val="100000"/>
              </a:lnSpc>
              <a:buFont typeface="Arial"/>
              <a:buChar char="•"/>
              <a:tabLst>
                <a:tab pos="1221740" algn="l"/>
                <a:tab pos="1222375" algn="l"/>
              </a:tabLst>
            </a:pPr>
            <a:r>
              <a:rPr sz="2000" dirty="0">
                <a:latin typeface="Times New Roman"/>
                <a:cs typeface="Times New Roman"/>
              </a:rPr>
              <a:t>Networking </a:t>
            </a:r>
            <a:r>
              <a:rPr sz="2000" spc="-5" dirty="0">
                <a:latin typeface="Times New Roman"/>
                <a:cs typeface="Times New Roman"/>
              </a:rPr>
              <a:t>equipment </a:t>
            </a:r>
            <a:r>
              <a:rPr sz="2000" dirty="0">
                <a:latin typeface="Times New Roman"/>
                <a:cs typeface="Times New Roman"/>
              </a:rPr>
              <a:t>such as routers or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switches</a:t>
            </a:r>
            <a:endParaRPr sz="2000">
              <a:latin typeface="Times New Roman"/>
              <a:cs typeface="Times New Roman"/>
            </a:endParaRPr>
          </a:p>
          <a:p>
            <a:pPr marL="1221740" indent="-343535">
              <a:lnSpc>
                <a:spcPct val="100000"/>
              </a:lnSpc>
              <a:buFont typeface="Arial"/>
              <a:buChar char="•"/>
              <a:tabLst>
                <a:tab pos="1221740" algn="l"/>
                <a:tab pos="1222375" algn="l"/>
              </a:tabLst>
            </a:pPr>
            <a:r>
              <a:rPr sz="2000" dirty="0">
                <a:latin typeface="Times New Roman"/>
                <a:cs typeface="Times New Roman"/>
              </a:rPr>
              <a:t>Security such as firewall or </a:t>
            </a:r>
            <a:r>
              <a:rPr sz="2000" spc="-5" dirty="0">
                <a:latin typeface="Times New Roman"/>
                <a:cs typeface="Times New Roman"/>
              </a:rPr>
              <a:t>biometric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1221740" indent="-343535">
              <a:lnSpc>
                <a:spcPct val="100000"/>
              </a:lnSpc>
              <a:buFont typeface="Arial"/>
              <a:buChar char="•"/>
              <a:tabLst>
                <a:tab pos="1221740" algn="l"/>
                <a:tab pos="1222375" algn="l"/>
              </a:tabLst>
            </a:pPr>
            <a:r>
              <a:rPr sz="2000" dirty="0">
                <a:latin typeface="Times New Roman"/>
                <a:cs typeface="Times New Roman"/>
              </a:rPr>
              <a:t>Storage such as storage area network (SAN) or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backup/tape</a:t>
            </a:r>
            <a:endParaRPr sz="2000">
              <a:latin typeface="Times New Roman"/>
              <a:cs typeface="Times New Roman"/>
            </a:endParaRPr>
          </a:p>
          <a:p>
            <a:pPr marL="122174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marL="1221740" indent="-343535">
              <a:lnSpc>
                <a:spcPct val="100000"/>
              </a:lnSpc>
              <a:buFont typeface="Arial"/>
              <a:buChar char="•"/>
              <a:tabLst>
                <a:tab pos="1221740" algn="l"/>
                <a:tab pos="1222375" algn="l"/>
              </a:tabLst>
            </a:pPr>
            <a:r>
              <a:rPr sz="2000" dirty="0">
                <a:latin typeface="Times New Roman"/>
                <a:cs typeface="Times New Roman"/>
              </a:rPr>
              <a:t>Data centre </a:t>
            </a:r>
            <a:r>
              <a:rPr sz="2000" spc="-5" dirty="0">
                <a:latin typeface="Times New Roman"/>
                <a:cs typeface="Times New Roman"/>
              </a:rPr>
              <a:t>management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software/applications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975994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It can also include non-computing </a:t>
            </a:r>
            <a:r>
              <a:rPr sz="2000" b="1" spc="-10" dirty="0">
                <a:latin typeface="Times New Roman"/>
                <a:cs typeface="Times New Roman"/>
              </a:rPr>
              <a:t>resources, </a:t>
            </a:r>
            <a:r>
              <a:rPr sz="2000" b="1" dirty="0">
                <a:latin typeface="Times New Roman"/>
                <a:cs typeface="Times New Roman"/>
              </a:rPr>
              <a:t>such</a:t>
            </a:r>
            <a:r>
              <a:rPr sz="2000" b="1" spc="-1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as:</a:t>
            </a:r>
            <a:endParaRPr sz="2000">
              <a:latin typeface="Times New Roman"/>
              <a:cs typeface="Times New Roman"/>
            </a:endParaRPr>
          </a:p>
          <a:p>
            <a:pPr marL="1678939" lvl="1" indent="-343535">
              <a:lnSpc>
                <a:spcPct val="100000"/>
              </a:lnSpc>
              <a:buFont typeface="Arial"/>
              <a:buChar char="•"/>
              <a:tabLst>
                <a:tab pos="1678939" algn="l"/>
                <a:tab pos="1679575" algn="l"/>
              </a:tabLst>
            </a:pPr>
            <a:r>
              <a:rPr sz="2000" dirty="0">
                <a:latin typeface="Times New Roman"/>
                <a:cs typeface="Times New Roman"/>
              </a:rPr>
              <a:t>Power and cooling devices such as </a:t>
            </a:r>
            <a:r>
              <a:rPr sz="2000" spc="-5" dirty="0">
                <a:latin typeface="Times New Roman"/>
                <a:cs typeface="Times New Roman"/>
              </a:rPr>
              <a:t>air conditioners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  <a:p>
            <a:pPr marL="1678939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generators</a:t>
            </a:r>
            <a:endParaRPr sz="2000">
              <a:latin typeface="Times New Roman"/>
              <a:cs typeface="Times New Roman"/>
            </a:endParaRPr>
          </a:p>
          <a:p>
            <a:pPr marL="1678939" lvl="1" indent="-343535">
              <a:lnSpc>
                <a:spcPct val="100000"/>
              </a:lnSpc>
              <a:buFont typeface="Arial"/>
              <a:buChar char="•"/>
              <a:tabLst>
                <a:tab pos="1678939" algn="l"/>
                <a:tab pos="1679575" algn="l"/>
              </a:tabLst>
            </a:pPr>
            <a:r>
              <a:rPr sz="2000" dirty="0">
                <a:latin typeface="Times New Roman"/>
                <a:cs typeface="Times New Roman"/>
              </a:rPr>
              <a:t>Physical server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racks/chassis</a:t>
            </a:r>
            <a:endParaRPr sz="2000">
              <a:latin typeface="Times New Roman"/>
              <a:cs typeface="Times New Roman"/>
            </a:endParaRPr>
          </a:p>
          <a:p>
            <a:pPr marL="1678939" lvl="1" indent="-343535">
              <a:lnSpc>
                <a:spcPct val="100000"/>
              </a:lnSpc>
              <a:buFont typeface="Arial"/>
              <a:buChar char="•"/>
              <a:tabLst>
                <a:tab pos="1678939" algn="l"/>
                <a:tab pos="1679575" algn="l"/>
              </a:tabLst>
            </a:pPr>
            <a:r>
              <a:rPr sz="2000" dirty="0">
                <a:latin typeface="Times New Roman"/>
                <a:cs typeface="Times New Roman"/>
              </a:rPr>
              <a:t>Cables</a:t>
            </a:r>
            <a:endParaRPr sz="2000">
              <a:latin typeface="Times New Roman"/>
              <a:cs typeface="Times New Roman"/>
            </a:endParaRPr>
          </a:p>
          <a:p>
            <a:pPr marL="1678939" lvl="1" indent="-343535">
              <a:lnSpc>
                <a:spcPct val="100000"/>
              </a:lnSpc>
              <a:buFont typeface="Arial"/>
              <a:buChar char="•"/>
              <a:tabLst>
                <a:tab pos="1678939" algn="l"/>
                <a:tab pos="1679575" algn="l"/>
              </a:tabLst>
            </a:pP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backbone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011423" y="3756659"/>
            <a:ext cx="6190487" cy="2851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10904220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Evolution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Data </a:t>
            </a:r>
            <a:r>
              <a:rPr sz="2400" b="1" spc="-10" dirty="0">
                <a:latin typeface="Times New Roman"/>
                <a:cs typeface="Times New Roman"/>
              </a:rPr>
              <a:t>Centres:</a:t>
            </a:r>
            <a:endParaRPr sz="24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  <a:spcBef>
                <a:spcPts val="1680"/>
              </a:spcBef>
            </a:pPr>
            <a:r>
              <a:rPr sz="2000" b="1" spc="-35" dirty="0">
                <a:latin typeface="Times New Roman"/>
                <a:cs typeface="Times New Roman"/>
              </a:rPr>
              <a:t>Today’s </a:t>
            </a:r>
            <a:r>
              <a:rPr sz="2000" b="1" dirty="0">
                <a:latin typeface="Times New Roman"/>
                <a:cs typeface="Times New Roman"/>
              </a:rPr>
              <a:t>Cloud is an extension of data</a:t>
            </a:r>
            <a:r>
              <a:rPr sz="2000" b="1" spc="-1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centres.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97255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When we </a:t>
            </a:r>
            <a:r>
              <a:rPr sz="2000" spc="-5" dirty="0">
                <a:latin typeface="Times New Roman"/>
                <a:cs typeface="Times New Roman"/>
              </a:rPr>
              <a:t>examine </a:t>
            </a:r>
            <a:r>
              <a:rPr sz="2000" dirty="0">
                <a:latin typeface="Times New Roman"/>
                <a:cs typeface="Times New Roman"/>
              </a:rPr>
              <a:t>the evolution of traditional data centre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into the cloud, the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journey  </a:t>
            </a:r>
            <a:r>
              <a:rPr sz="2000" spc="-5" dirty="0">
                <a:latin typeface="Times New Roman"/>
                <a:cs typeface="Times New Roman"/>
              </a:rPr>
              <a:t>starts </a:t>
            </a:r>
            <a:r>
              <a:rPr sz="2000" dirty="0">
                <a:latin typeface="Times New Roman"/>
                <a:cs typeface="Times New Roman"/>
              </a:rPr>
              <a:t>with server </a:t>
            </a:r>
            <a:r>
              <a:rPr sz="2000" spc="-5" dirty="0">
                <a:latin typeface="Times New Roman"/>
                <a:cs typeface="Times New Roman"/>
              </a:rPr>
              <a:t>virtualization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moves </a:t>
            </a:r>
            <a:r>
              <a:rPr sz="2000" dirty="0">
                <a:latin typeface="Times New Roman"/>
                <a:cs typeface="Times New Roman"/>
              </a:rPr>
              <a:t>through privately hosted and hybrid clouds into fully  public cloud </a:t>
            </a:r>
            <a:r>
              <a:rPr sz="2000" spc="-5" dirty="0">
                <a:latin typeface="Times New Roman"/>
                <a:cs typeface="Times New Roman"/>
              </a:rPr>
              <a:t>infrastructures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all elements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virtualized.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06757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47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49630" y="3003042"/>
            <a:ext cx="1213485" cy="100456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18110" marR="111125" indent="39370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Traditional  </a:t>
            </a:r>
            <a:r>
              <a:rPr sz="1600" spc="-5" dirty="0">
                <a:latin typeface="Times New Roman"/>
                <a:cs typeface="Times New Roman"/>
              </a:rPr>
              <a:t>Data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Centre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1289" y="3003042"/>
            <a:ext cx="1338580" cy="1004569"/>
          </a:xfrm>
          <a:prstGeom prst="rect">
            <a:avLst/>
          </a:prstGeom>
          <a:solidFill>
            <a:srgbClr val="FFFFFF"/>
          </a:solidFill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10489" marR="105410" indent="29210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Server  </a:t>
            </a:r>
            <a:r>
              <a:rPr sz="1600" spc="-105" dirty="0">
                <a:latin typeface="Times New Roman"/>
                <a:cs typeface="Times New Roman"/>
              </a:rPr>
              <a:t>V</a:t>
            </a:r>
            <a:r>
              <a:rPr sz="1600" spc="-5" dirty="0">
                <a:latin typeface="Times New Roman"/>
                <a:cs typeface="Times New Roman"/>
              </a:rPr>
              <a:t>irtualizati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6394" y="3003042"/>
            <a:ext cx="1336675" cy="1004569"/>
          </a:xfrm>
          <a:prstGeom prst="rect">
            <a:avLst/>
          </a:prstGeom>
          <a:solidFill>
            <a:srgbClr val="FFFFFF"/>
          </a:solidFill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09855" marR="103505" indent="10033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Distributed  </a:t>
            </a:r>
            <a:r>
              <a:rPr sz="1600" spc="-105" dirty="0">
                <a:latin typeface="Times New Roman"/>
                <a:cs typeface="Times New Roman"/>
              </a:rPr>
              <a:t>V</a:t>
            </a:r>
            <a:r>
              <a:rPr sz="1600" spc="-5" dirty="0">
                <a:latin typeface="Times New Roman"/>
                <a:cs typeface="Times New Roman"/>
              </a:rPr>
              <a:t>irtualizati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1893" y="3003042"/>
            <a:ext cx="1003300" cy="1004569"/>
          </a:xfrm>
          <a:prstGeom prst="rect">
            <a:avLst/>
          </a:prstGeom>
          <a:solidFill>
            <a:srgbClr val="FFFFFF"/>
          </a:solidFill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212090" marR="205740" indent="127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Private  Cl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uds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33638" y="3003042"/>
            <a:ext cx="1003300" cy="1004569"/>
          </a:xfrm>
          <a:prstGeom prst="rect">
            <a:avLst/>
          </a:prstGeom>
          <a:solidFill>
            <a:srgbClr val="FFFFFF"/>
          </a:solidFill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212725" marR="205104" indent="127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H</a:t>
            </a:r>
            <a:r>
              <a:rPr sz="1600" spc="-15" dirty="0">
                <a:latin typeface="Times New Roman"/>
                <a:cs typeface="Times New Roman"/>
              </a:rPr>
              <a:t>y</a:t>
            </a:r>
            <a:r>
              <a:rPr sz="1600" spc="-5" dirty="0">
                <a:latin typeface="Times New Roman"/>
                <a:cs typeface="Times New Roman"/>
              </a:rPr>
              <a:t>brid  Cl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uds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4630" y="3003042"/>
            <a:ext cx="1001394" cy="100456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212090" marR="204470" indent="2857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Public  Cl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uds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62733" y="3447288"/>
            <a:ext cx="637540" cy="114300"/>
          </a:xfrm>
          <a:custGeom>
            <a:avLst/>
            <a:gdLst/>
            <a:ahLst/>
            <a:cxnLst/>
            <a:rect l="l" t="t" r="r" b="b"/>
            <a:pathLst>
              <a:path w="637539" h="114300">
                <a:moveTo>
                  <a:pt x="523113" y="0"/>
                </a:moveTo>
                <a:lnTo>
                  <a:pt x="523113" y="114300"/>
                </a:lnTo>
                <a:lnTo>
                  <a:pt x="599313" y="76200"/>
                </a:lnTo>
                <a:lnTo>
                  <a:pt x="542163" y="76200"/>
                </a:lnTo>
                <a:lnTo>
                  <a:pt x="542163" y="38100"/>
                </a:lnTo>
                <a:lnTo>
                  <a:pt x="599313" y="38100"/>
                </a:lnTo>
                <a:lnTo>
                  <a:pt x="523113" y="0"/>
                </a:lnTo>
                <a:close/>
              </a:path>
              <a:path w="637539" h="114300">
                <a:moveTo>
                  <a:pt x="52311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23113" y="76200"/>
                </a:lnTo>
                <a:lnTo>
                  <a:pt x="523113" y="38100"/>
                </a:lnTo>
                <a:close/>
              </a:path>
              <a:path w="637539" h="114300">
                <a:moveTo>
                  <a:pt x="599313" y="38100"/>
                </a:moveTo>
                <a:lnTo>
                  <a:pt x="542163" y="38100"/>
                </a:lnTo>
                <a:lnTo>
                  <a:pt x="542163" y="76200"/>
                </a:lnTo>
                <a:lnTo>
                  <a:pt x="599313" y="76200"/>
                </a:lnTo>
                <a:lnTo>
                  <a:pt x="637413" y="57150"/>
                </a:lnTo>
                <a:lnTo>
                  <a:pt x="599313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9361" y="3447288"/>
            <a:ext cx="637540" cy="114300"/>
          </a:xfrm>
          <a:custGeom>
            <a:avLst/>
            <a:gdLst/>
            <a:ahLst/>
            <a:cxnLst/>
            <a:rect l="l" t="t" r="r" b="b"/>
            <a:pathLst>
              <a:path w="637539" h="114300">
                <a:moveTo>
                  <a:pt x="523113" y="0"/>
                </a:moveTo>
                <a:lnTo>
                  <a:pt x="523113" y="114300"/>
                </a:lnTo>
                <a:lnTo>
                  <a:pt x="599313" y="76200"/>
                </a:lnTo>
                <a:lnTo>
                  <a:pt x="542163" y="76200"/>
                </a:lnTo>
                <a:lnTo>
                  <a:pt x="542163" y="38100"/>
                </a:lnTo>
                <a:lnTo>
                  <a:pt x="599313" y="38100"/>
                </a:lnTo>
                <a:lnTo>
                  <a:pt x="523113" y="0"/>
                </a:lnTo>
                <a:close/>
              </a:path>
              <a:path w="637539" h="114300">
                <a:moveTo>
                  <a:pt x="52311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23113" y="76200"/>
                </a:lnTo>
                <a:lnTo>
                  <a:pt x="523113" y="38100"/>
                </a:lnTo>
                <a:close/>
              </a:path>
              <a:path w="637539" h="114300">
                <a:moveTo>
                  <a:pt x="599313" y="38100"/>
                </a:moveTo>
                <a:lnTo>
                  <a:pt x="542163" y="38100"/>
                </a:lnTo>
                <a:lnTo>
                  <a:pt x="542163" y="76200"/>
                </a:lnTo>
                <a:lnTo>
                  <a:pt x="599313" y="76200"/>
                </a:lnTo>
                <a:lnTo>
                  <a:pt x="637413" y="57150"/>
                </a:lnTo>
                <a:lnTo>
                  <a:pt x="599313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941" y="3447288"/>
            <a:ext cx="759460" cy="114300"/>
          </a:xfrm>
          <a:custGeom>
            <a:avLst/>
            <a:gdLst/>
            <a:ahLst/>
            <a:cxnLst/>
            <a:rect l="l" t="t" r="r" b="b"/>
            <a:pathLst>
              <a:path w="759459" h="114300">
                <a:moveTo>
                  <a:pt x="645033" y="0"/>
                </a:moveTo>
                <a:lnTo>
                  <a:pt x="645033" y="114300"/>
                </a:lnTo>
                <a:lnTo>
                  <a:pt x="721233" y="76200"/>
                </a:lnTo>
                <a:lnTo>
                  <a:pt x="664083" y="76200"/>
                </a:lnTo>
                <a:lnTo>
                  <a:pt x="664083" y="38100"/>
                </a:lnTo>
                <a:lnTo>
                  <a:pt x="721233" y="38100"/>
                </a:lnTo>
                <a:lnTo>
                  <a:pt x="645033" y="0"/>
                </a:lnTo>
                <a:close/>
              </a:path>
              <a:path w="759459" h="114300">
                <a:moveTo>
                  <a:pt x="64503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45033" y="76200"/>
                </a:lnTo>
                <a:lnTo>
                  <a:pt x="645033" y="38100"/>
                </a:lnTo>
                <a:close/>
              </a:path>
              <a:path w="759459" h="114300">
                <a:moveTo>
                  <a:pt x="721233" y="38100"/>
                </a:moveTo>
                <a:lnTo>
                  <a:pt x="664083" y="38100"/>
                </a:lnTo>
                <a:lnTo>
                  <a:pt x="664083" y="76200"/>
                </a:lnTo>
                <a:lnTo>
                  <a:pt x="721233" y="76200"/>
                </a:lnTo>
                <a:lnTo>
                  <a:pt x="759333" y="57150"/>
                </a:lnTo>
                <a:lnTo>
                  <a:pt x="721233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96021" y="3447288"/>
            <a:ext cx="737870" cy="114300"/>
          </a:xfrm>
          <a:custGeom>
            <a:avLst/>
            <a:gdLst/>
            <a:ahLst/>
            <a:cxnLst/>
            <a:rect l="l" t="t" r="r" b="b"/>
            <a:pathLst>
              <a:path w="737870" h="114300">
                <a:moveTo>
                  <a:pt x="623316" y="0"/>
                </a:moveTo>
                <a:lnTo>
                  <a:pt x="623316" y="114300"/>
                </a:lnTo>
                <a:lnTo>
                  <a:pt x="699516" y="76200"/>
                </a:lnTo>
                <a:lnTo>
                  <a:pt x="642366" y="76200"/>
                </a:lnTo>
                <a:lnTo>
                  <a:pt x="642366" y="38100"/>
                </a:lnTo>
                <a:lnTo>
                  <a:pt x="699516" y="38100"/>
                </a:lnTo>
                <a:lnTo>
                  <a:pt x="623316" y="0"/>
                </a:lnTo>
                <a:close/>
              </a:path>
              <a:path w="737870" h="114300">
                <a:moveTo>
                  <a:pt x="62331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23316" y="76200"/>
                </a:lnTo>
                <a:lnTo>
                  <a:pt x="623316" y="38100"/>
                </a:lnTo>
                <a:close/>
              </a:path>
              <a:path w="737870" h="114300">
                <a:moveTo>
                  <a:pt x="699516" y="38100"/>
                </a:moveTo>
                <a:lnTo>
                  <a:pt x="642366" y="38100"/>
                </a:lnTo>
                <a:lnTo>
                  <a:pt x="642366" y="76200"/>
                </a:lnTo>
                <a:lnTo>
                  <a:pt x="699516" y="76200"/>
                </a:lnTo>
                <a:lnTo>
                  <a:pt x="737616" y="57150"/>
                </a:lnTo>
                <a:lnTo>
                  <a:pt x="699516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59290" y="3447288"/>
            <a:ext cx="814705" cy="114300"/>
          </a:xfrm>
          <a:custGeom>
            <a:avLst/>
            <a:gdLst/>
            <a:ahLst/>
            <a:cxnLst/>
            <a:rect l="l" t="t" r="r" b="b"/>
            <a:pathLst>
              <a:path w="814704" h="114300">
                <a:moveTo>
                  <a:pt x="700151" y="0"/>
                </a:moveTo>
                <a:lnTo>
                  <a:pt x="700151" y="114300"/>
                </a:lnTo>
                <a:lnTo>
                  <a:pt x="776351" y="76200"/>
                </a:lnTo>
                <a:lnTo>
                  <a:pt x="719201" y="76200"/>
                </a:lnTo>
                <a:lnTo>
                  <a:pt x="719201" y="38100"/>
                </a:lnTo>
                <a:lnTo>
                  <a:pt x="776351" y="38100"/>
                </a:lnTo>
                <a:lnTo>
                  <a:pt x="700151" y="0"/>
                </a:lnTo>
                <a:close/>
              </a:path>
              <a:path w="814704" h="114300">
                <a:moveTo>
                  <a:pt x="70015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00151" y="76200"/>
                </a:lnTo>
                <a:lnTo>
                  <a:pt x="700151" y="38100"/>
                </a:lnTo>
                <a:close/>
              </a:path>
              <a:path w="814704" h="114300">
                <a:moveTo>
                  <a:pt x="776351" y="38100"/>
                </a:moveTo>
                <a:lnTo>
                  <a:pt x="719201" y="38100"/>
                </a:lnTo>
                <a:lnTo>
                  <a:pt x="719201" y="76200"/>
                </a:lnTo>
                <a:lnTo>
                  <a:pt x="776351" y="76200"/>
                </a:lnTo>
                <a:lnTo>
                  <a:pt x="814451" y="57150"/>
                </a:lnTo>
                <a:lnTo>
                  <a:pt x="776351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5152" y="2014727"/>
            <a:ext cx="10563225" cy="693420"/>
            <a:chOff x="835152" y="2014727"/>
            <a:chExt cx="10563225" cy="693420"/>
          </a:xfrm>
        </p:grpSpPr>
        <p:sp>
          <p:nvSpPr>
            <p:cNvPr id="15" name="object 15"/>
            <p:cNvSpPr/>
            <p:nvPr/>
          </p:nvSpPr>
          <p:spPr>
            <a:xfrm>
              <a:off x="849630" y="2029205"/>
              <a:ext cx="10534015" cy="664845"/>
            </a:xfrm>
            <a:custGeom>
              <a:avLst/>
              <a:gdLst/>
              <a:ahLst/>
              <a:cxnLst/>
              <a:rect l="l" t="t" r="r" b="b"/>
              <a:pathLst>
                <a:path w="10534015" h="664844">
                  <a:moveTo>
                    <a:pt x="10201656" y="0"/>
                  </a:moveTo>
                  <a:lnTo>
                    <a:pt x="10201656" y="166116"/>
                  </a:lnTo>
                  <a:lnTo>
                    <a:pt x="0" y="166116"/>
                  </a:lnTo>
                  <a:lnTo>
                    <a:pt x="0" y="498348"/>
                  </a:lnTo>
                  <a:lnTo>
                    <a:pt x="10201656" y="498348"/>
                  </a:lnTo>
                  <a:lnTo>
                    <a:pt x="10201656" y="664464"/>
                  </a:lnTo>
                  <a:lnTo>
                    <a:pt x="10533888" y="332232"/>
                  </a:lnTo>
                  <a:lnTo>
                    <a:pt x="10201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9630" y="2029205"/>
              <a:ext cx="10534015" cy="664845"/>
            </a:xfrm>
            <a:custGeom>
              <a:avLst/>
              <a:gdLst/>
              <a:ahLst/>
              <a:cxnLst/>
              <a:rect l="l" t="t" r="r" b="b"/>
              <a:pathLst>
                <a:path w="10534015" h="664844">
                  <a:moveTo>
                    <a:pt x="0" y="166116"/>
                  </a:moveTo>
                  <a:lnTo>
                    <a:pt x="10201656" y="166116"/>
                  </a:lnTo>
                  <a:lnTo>
                    <a:pt x="10201656" y="0"/>
                  </a:lnTo>
                  <a:lnTo>
                    <a:pt x="10533888" y="332232"/>
                  </a:lnTo>
                  <a:lnTo>
                    <a:pt x="10201656" y="664464"/>
                  </a:lnTo>
                  <a:lnTo>
                    <a:pt x="10201656" y="498348"/>
                  </a:lnTo>
                  <a:lnTo>
                    <a:pt x="0" y="498348"/>
                  </a:lnTo>
                  <a:lnTo>
                    <a:pt x="0" y="166116"/>
                  </a:lnTo>
                  <a:close/>
                </a:path>
              </a:pathLst>
            </a:custGeom>
            <a:ln w="2895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70145" y="2220213"/>
            <a:ext cx="2124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Increased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Virtualization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5152" y="4255008"/>
            <a:ext cx="10563225" cy="736600"/>
            <a:chOff x="835152" y="4255008"/>
            <a:chExt cx="10563225" cy="736600"/>
          </a:xfrm>
        </p:grpSpPr>
        <p:sp>
          <p:nvSpPr>
            <p:cNvPr id="19" name="object 19"/>
            <p:cNvSpPr/>
            <p:nvPr/>
          </p:nvSpPr>
          <p:spPr>
            <a:xfrm>
              <a:off x="849630" y="4269486"/>
              <a:ext cx="10534015" cy="707390"/>
            </a:xfrm>
            <a:custGeom>
              <a:avLst/>
              <a:gdLst/>
              <a:ahLst/>
              <a:cxnLst/>
              <a:rect l="l" t="t" r="r" b="b"/>
              <a:pathLst>
                <a:path w="10534015" h="707389">
                  <a:moveTo>
                    <a:pt x="10180320" y="0"/>
                  </a:moveTo>
                  <a:lnTo>
                    <a:pt x="10180320" y="176783"/>
                  </a:lnTo>
                  <a:lnTo>
                    <a:pt x="0" y="176783"/>
                  </a:lnTo>
                  <a:lnTo>
                    <a:pt x="0" y="530351"/>
                  </a:lnTo>
                  <a:lnTo>
                    <a:pt x="10180320" y="530351"/>
                  </a:lnTo>
                  <a:lnTo>
                    <a:pt x="10180320" y="707136"/>
                  </a:lnTo>
                  <a:lnTo>
                    <a:pt x="10533888" y="353568"/>
                  </a:lnTo>
                  <a:lnTo>
                    <a:pt x="10180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9630" y="4269486"/>
              <a:ext cx="10534015" cy="707390"/>
            </a:xfrm>
            <a:custGeom>
              <a:avLst/>
              <a:gdLst/>
              <a:ahLst/>
              <a:cxnLst/>
              <a:rect l="l" t="t" r="r" b="b"/>
              <a:pathLst>
                <a:path w="10534015" h="707389">
                  <a:moveTo>
                    <a:pt x="0" y="176783"/>
                  </a:moveTo>
                  <a:lnTo>
                    <a:pt x="10180320" y="176783"/>
                  </a:lnTo>
                  <a:lnTo>
                    <a:pt x="10180320" y="0"/>
                  </a:lnTo>
                  <a:lnTo>
                    <a:pt x="10533888" y="353568"/>
                  </a:lnTo>
                  <a:lnTo>
                    <a:pt x="10180320" y="707136"/>
                  </a:lnTo>
                  <a:lnTo>
                    <a:pt x="10180320" y="530351"/>
                  </a:lnTo>
                  <a:lnTo>
                    <a:pt x="0" y="530351"/>
                  </a:lnTo>
                  <a:lnTo>
                    <a:pt x="0" y="176783"/>
                  </a:lnTo>
                  <a:close/>
                </a:path>
              </a:pathLst>
            </a:custGeom>
            <a:ln w="2895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27608" y="4482465"/>
            <a:ext cx="152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Capital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Expenses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06757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48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06078" y="4482465"/>
            <a:ext cx="1929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Operational Expenses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76247" y="5408777"/>
            <a:ext cx="92887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Going </a:t>
            </a:r>
            <a:r>
              <a:rPr sz="1800" dirty="0">
                <a:latin typeface="Times New Roman"/>
                <a:cs typeface="Times New Roman"/>
              </a:rPr>
              <a:t>from physical traditional data centres to increasingly virtualized IT infrastructures in the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9818" y="1159509"/>
            <a:ext cx="3516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Evolution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Data </a:t>
            </a:r>
            <a:r>
              <a:rPr sz="2400" b="1" spc="-10" dirty="0">
                <a:latin typeface="Times New Roman"/>
                <a:cs typeface="Times New Roman"/>
              </a:rPr>
              <a:t>Centres: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4786" y="1159509"/>
            <a:ext cx="10302875" cy="380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Server</a:t>
            </a:r>
            <a:r>
              <a:rPr sz="2400" b="1" spc="-11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 marL="56769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Times New Roman"/>
                <a:cs typeface="Times New Roman"/>
              </a:rPr>
              <a:t>Server </a:t>
            </a:r>
            <a:r>
              <a:rPr sz="2000" spc="-5" dirty="0">
                <a:latin typeface="Times New Roman"/>
                <a:cs typeface="Times New Roman"/>
              </a:rPr>
              <a:t>virtualization </a:t>
            </a:r>
            <a:r>
              <a:rPr sz="2000" dirty="0">
                <a:latin typeface="Times New Roman"/>
                <a:cs typeface="Times New Roman"/>
              </a:rPr>
              <a:t>allows 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to concentrate their data centre resources across</a:t>
            </a:r>
            <a:r>
              <a:rPr sz="2000" spc="-2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56769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smaller number </a:t>
            </a:r>
            <a:r>
              <a:rPr sz="2000" dirty="0">
                <a:latin typeface="Times New Roman"/>
                <a:cs typeface="Times New Roman"/>
              </a:rPr>
              <a:t>of physical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Distributed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 marL="56769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Times New Roman"/>
                <a:cs typeface="Times New Roman"/>
              </a:rPr>
              <a:t>Extending the </a:t>
            </a:r>
            <a:r>
              <a:rPr sz="2000" spc="-5" dirty="0">
                <a:latin typeface="Times New Roman"/>
                <a:cs typeface="Times New Roman"/>
              </a:rPr>
              <a:t>virtualization </a:t>
            </a:r>
            <a:r>
              <a:rPr sz="2000" dirty="0">
                <a:latin typeface="Times New Roman"/>
                <a:cs typeface="Times New Roman"/>
              </a:rPr>
              <a:t>to include distributed resources using technologies that can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transfer</a:t>
            </a:r>
            <a:endParaRPr sz="2000">
              <a:latin typeface="Times New Roman"/>
              <a:cs typeface="Times New Roman"/>
            </a:endParaRPr>
          </a:p>
          <a:p>
            <a:pPr marL="56769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operations between </a:t>
            </a:r>
            <a:r>
              <a:rPr sz="2000" spc="-5" dirty="0">
                <a:latin typeface="Times New Roman"/>
                <a:cs typeface="Times New Roman"/>
              </a:rPr>
              <a:t>automated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Clouds:</a:t>
            </a:r>
            <a:endParaRPr sz="2400">
              <a:latin typeface="Times New Roman"/>
              <a:cs typeface="Times New Roman"/>
            </a:endParaRPr>
          </a:p>
          <a:p>
            <a:pPr marL="567690" marR="149225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Times New Roman"/>
                <a:cs typeface="Times New Roman"/>
              </a:rPr>
              <a:t>This is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first true </a:t>
            </a:r>
            <a:r>
              <a:rPr sz="2000" spc="-5" dirty="0">
                <a:latin typeface="Times New Roman"/>
                <a:cs typeface="Times New Roman"/>
              </a:rPr>
              <a:t>transformation </a:t>
            </a:r>
            <a:r>
              <a:rPr sz="2000" dirty="0">
                <a:latin typeface="Times New Roman"/>
                <a:cs typeface="Times New Roman"/>
              </a:rPr>
              <a:t>from traditional data centre resources to cloud-based  </a:t>
            </a:r>
            <a:r>
              <a:rPr sz="2000" spc="-5" dirty="0">
                <a:latin typeface="Times New Roman"/>
                <a:cs typeface="Times New Roman"/>
              </a:rPr>
              <a:t>alternatives, </a:t>
            </a:r>
            <a:r>
              <a:rPr sz="2000" dirty="0">
                <a:latin typeface="Times New Roman"/>
                <a:cs typeface="Times New Roman"/>
              </a:rPr>
              <a:t>enhancing the flexibility of resource </a:t>
            </a:r>
            <a:r>
              <a:rPr sz="2000" spc="-5" dirty="0">
                <a:latin typeface="Times New Roman"/>
                <a:cs typeface="Times New Roman"/>
              </a:rPr>
              <a:t>assignment </a:t>
            </a:r>
            <a:r>
              <a:rPr sz="2000" dirty="0">
                <a:latin typeface="Times New Roman"/>
                <a:cs typeface="Times New Roman"/>
              </a:rPr>
              <a:t>while </a:t>
            </a:r>
            <a:r>
              <a:rPr sz="2000" spc="-5" dirty="0">
                <a:latin typeface="Times New Roman"/>
                <a:cs typeface="Times New Roman"/>
              </a:rPr>
              <a:t>still </a:t>
            </a:r>
            <a:r>
              <a:rPr sz="2000" dirty="0">
                <a:latin typeface="Times New Roman"/>
                <a:cs typeface="Times New Roman"/>
              </a:rPr>
              <a:t>relying on local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  resources.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3457"/>
            <a:ext cx="6181090" cy="3692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Contents</a:t>
            </a:r>
            <a:endParaRPr sz="24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Evolution of Cloud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spc="-5" dirty="0">
                <a:latin typeface="Times New Roman"/>
                <a:cs typeface="Times New Roman"/>
              </a:rPr>
              <a:t>Characteristics </a:t>
            </a:r>
            <a:r>
              <a:rPr sz="2000" dirty="0">
                <a:latin typeface="Times New Roman"/>
                <a:cs typeface="Times New Roman"/>
              </a:rPr>
              <a:t>of Cloud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Advantages and Disadvantages of Cloud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Data Centres and Private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Business value in Cloud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5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3683" y="1159509"/>
            <a:ext cx="10543540" cy="258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Hybrid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Clouds: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Times New Roman"/>
                <a:cs typeface="Times New Roman"/>
              </a:rPr>
              <a:t>The private clouds can be bridged with other cloud </a:t>
            </a:r>
            <a:r>
              <a:rPr sz="2000" spc="-5" dirty="0">
                <a:latin typeface="Times New Roman"/>
                <a:cs typeface="Times New Roman"/>
              </a:rPr>
              <a:t>offerings </a:t>
            </a:r>
            <a:r>
              <a:rPr sz="2000" dirty="0">
                <a:latin typeface="Times New Roman"/>
                <a:cs typeface="Times New Roman"/>
              </a:rPr>
              <a:t>to create hybrid clouds, extending</a:t>
            </a:r>
            <a:r>
              <a:rPr sz="2000" spc="-3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resource pool beyond the </a:t>
            </a: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present in local data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centres.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Public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Clouds:</a:t>
            </a:r>
            <a:endParaRPr sz="24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organizations move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eliminate </a:t>
            </a:r>
            <a:r>
              <a:rPr sz="2000" dirty="0">
                <a:latin typeface="Times New Roman"/>
                <a:cs typeface="Times New Roman"/>
              </a:rPr>
              <a:t>private cloud components in favor of externally provided  public cloud environments. The data centre continues to </a:t>
            </a:r>
            <a:r>
              <a:rPr sz="2000" spc="-5" dirty="0">
                <a:latin typeface="Times New Roman"/>
                <a:cs typeface="Times New Roman"/>
              </a:rPr>
              <a:t>empty </a:t>
            </a:r>
            <a:r>
              <a:rPr sz="2000" dirty="0">
                <a:latin typeface="Times New Roman"/>
                <a:cs typeface="Times New Roman"/>
              </a:rPr>
              <a:t>and IT expands </a:t>
            </a:r>
            <a:r>
              <a:rPr sz="2000" spc="-5" dirty="0">
                <a:latin typeface="Times New Roman"/>
                <a:cs typeface="Times New Roman"/>
              </a:rPr>
              <a:t>becomes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  component with a </a:t>
            </a:r>
            <a:r>
              <a:rPr sz="2000" spc="-5" dirty="0">
                <a:latin typeface="Times New Roman"/>
                <a:cs typeface="Times New Roman"/>
              </a:rPr>
              <a:t>smaller </a:t>
            </a:r>
            <a:r>
              <a:rPr sz="2000" dirty="0">
                <a:latin typeface="Times New Roman"/>
                <a:cs typeface="Times New Roman"/>
              </a:rPr>
              <a:t>dedicated server support </a:t>
            </a:r>
            <a:r>
              <a:rPr sz="2000" spc="-10" dirty="0">
                <a:latin typeface="Times New Roman"/>
                <a:cs typeface="Times New Roman"/>
              </a:rPr>
              <a:t>staff </a:t>
            </a:r>
            <a:r>
              <a:rPr sz="2000" dirty="0">
                <a:latin typeface="Times New Roman"/>
                <a:cs typeface="Times New Roman"/>
              </a:rPr>
              <a:t>required for daily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094219" y="2744723"/>
            <a:ext cx="4649724" cy="2961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118860" cy="40214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Virtual </a:t>
            </a:r>
            <a:r>
              <a:rPr sz="2400" b="1" dirty="0">
                <a:latin typeface="Times New Roman"/>
                <a:cs typeface="Times New Roman"/>
              </a:rPr>
              <a:t>Data </a:t>
            </a:r>
            <a:r>
              <a:rPr sz="2400" b="1" spc="-10" dirty="0">
                <a:latin typeface="Times New Roman"/>
                <a:cs typeface="Times New Roman"/>
              </a:rPr>
              <a:t>Centre </a:t>
            </a:r>
            <a:r>
              <a:rPr sz="2400" b="1" spc="-5" dirty="0">
                <a:latin typeface="Times New Roman"/>
                <a:cs typeface="Times New Roman"/>
              </a:rPr>
              <a:t>on the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471170" marR="5080" algn="just">
              <a:lnSpc>
                <a:spcPct val="100000"/>
              </a:lnSpc>
              <a:spcBef>
                <a:spcPts val="2175"/>
              </a:spcBef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20" dirty="0">
                <a:latin typeface="Times New Roman"/>
                <a:cs typeface="Times New Roman"/>
              </a:rPr>
              <a:t>Virtual </a:t>
            </a:r>
            <a:r>
              <a:rPr sz="2000" spc="-5" dirty="0">
                <a:latin typeface="Times New Roman"/>
                <a:cs typeface="Times New Roman"/>
              </a:rPr>
              <a:t>Data Centre is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remote located </a:t>
            </a:r>
            <a:r>
              <a:rPr sz="2000" dirty="0">
                <a:latin typeface="Times New Roman"/>
                <a:cs typeface="Times New Roman"/>
              </a:rPr>
              <a:t>pool </a:t>
            </a:r>
            <a:r>
              <a:rPr sz="2000" spc="-10" dirty="0">
                <a:latin typeface="Times New Roman"/>
                <a:cs typeface="Times New Roman"/>
              </a:rPr>
              <a:t>of  </a:t>
            </a:r>
            <a:r>
              <a:rPr sz="2000" spc="-5" dirty="0">
                <a:latin typeface="Times New Roman"/>
                <a:cs typeface="Times New Roman"/>
              </a:rPr>
              <a:t>computing, </a:t>
            </a:r>
            <a:r>
              <a:rPr sz="2000" spc="-10" dirty="0">
                <a:latin typeface="Times New Roman"/>
                <a:cs typeface="Times New Roman"/>
              </a:rPr>
              <a:t>memory </a:t>
            </a:r>
            <a:r>
              <a:rPr sz="2000" spc="-5" dirty="0">
                <a:latin typeface="Times New Roman"/>
                <a:cs typeface="Times New Roman"/>
              </a:rPr>
              <a:t>and storage resources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5" dirty="0">
                <a:latin typeface="Times New Roman"/>
                <a:cs typeface="Times New Roman"/>
              </a:rPr>
              <a:t>your  company can </a:t>
            </a:r>
            <a:r>
              <a:rPr sz="2000" dirty="0">
                <a:latin typeface="Times New Roman"/>
                <a:cs typeface="Times New Roman"/>
              </a:rPr>
              <a:t>use </a:t>
            </a:r>
            <a:r>
              <a:rPr sz="2000" spc="-5" dirty="0">
                <a:latin typeface="Times New Roman"/>
                <a:cs typeface="Times New Roman"/>
              </a:rPr>
              <a:t>on demand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reduce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need for  complex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investments.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71170" marR="5715" algn="just">
              <a:lnSpc>
                <a:spcPct val="100000"/>
              </a:lnSpc>
            </a:pP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spc="-5" dirty="0">
                <a:latin typeface="Times New Roman"/>
                <a:cs typeface="Times New Roman"/>
              </a:rPr>
              <a:t>simply rent the resources </a:t>
            </a:r>
            <a:r>
              <a:rPr sz="2000" dirty="0">
                <a:latin typeface="Times New Roman"/>
                <a:cs typeface="Times New Roman"/>
              </a:rPr>
              <a:t>you </a:t>
            </a:r>
            <a:r>
              <a:rPr sz="2000" spc="-5" dirty="0">
                <a:latin typeface="Times New Roman"/>
                <a:cs typeface="Times New Roman"/>
              </a:rPr>
              <a:t>need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longer and  </a:t>
            </a:r>
            <a:r>
              <a:rPr sz="2000" dirty="0">
                <a:latin typeface="Times New Roman"/>
                <a:cs typeface="Times New Roman"/>
              </a:rPr>
              <a:t>shorter periods of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71170" marR="5080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software is used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administer the resources and roll  </a:t>
            </a:r>
            <a:r>
              <a:rPr sz="2000" dirty="0">
                <a:latin typeface="Times New Roman"/>
                <a:cs typeface="Times New Roman"/>
              </a:rPr>
              <a:t>them out </a:t>
            </a:r>
            <a:r>
              <a:rPr sz="2000" spc="-5" dirty="0">
                <a:latin typeface="Times New Roman"/>
                <a:cs typeface="Times New Roman"/>
              </a:rPr>
              <a:t>to your departments </a:t>
            </a:r>
            <a:r>
              <a:rPr sz="2000" spc="-10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need of </a:t>
            </a:r>
            <a:r>
              <a:rPr sz="2000" spc="-5" dirty="0">
                <a:latin typeface="Times New Roman"/>
                <a:cs typeface="Times New Roman"/>
              </a:rPr>
              <a:t>computing  </a:t>
            </a:r>
            <a:r>
              <a:rPr sz="2000" spc="-15" dirty="0">
                <a:latin typeface="Times New Roman"/>
                <a:cs typeface="Times New Roman"/>
              </a:rPr>
              <a:t>power. </a:t>
            </a:r>
            <a:r>
              <a:rPr sz="2000" dirty="0">
                <a:latin typeface="Times New Roman"/>
                <a:cs typeface="Times New Roman"/>
              </a:rPr>
              <a:t>This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a software-defined data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centre.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295388" y="4651247"/>
            <a:ext cx="4296156" cy="1705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961176"/>
            <a:ext cx="10533380" cy="380428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400" b="1" spc="-5" dirty="0">
                <a:latin typeface="Times New Roman"/>
                <a:cs typeface="Times New Roman"/>
              </a:rPr>
              <a:t>Evolution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a Data </a:t>
            </a:r>
            <a:r>
              <a:rPr sz="2400" b="1" spc="-10" dirty="0">
                <a:latin typeface="Times New Roman"/>
                <a:cs typeface="Times New Roman"/>
              </a:rPr>
              <a:t>Centre </a:t>
            </a:r>
            <a:r>
              <a:rPr sz="2400" b="1" dirty="0">
                <a:latin typeface="Times New Roman"/>
                <a:cs typeface="Times New Roman"/>
              </a:rPr>
              <a:t>into Private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Cloud:</a:t>
            </a:r>
            <a:endParaRPr sz="2400">
              <a:latin typeface="Times New Roman"/>
              <a:cs typeface="Times New Roman"/>
            </a:endParaRPr>
          </a:p>
          <a:p>
            <a:pPr marL="831215" marR="10795" indent="-457834">
              <a:lnSpc>
                <a:spcPct val="100000"/>
              </a:lnSpc>
              <a:spcBef>
                <a:spcPts val="1310"/>
              </a:spcBef>
              <a:buAutoNum type="arabicPeriod"/>
              <a:tabLst>
                <a:tab pos="831215" algn="l"/>
                <a:tab pos="831850" algn="l"/>
              </a:tabLst>
            </a:pPr>
            <a:r>
              <a:rPr sz="2000" dirty="0">
                <a:latin typeface="Times New Roman"/>
                <a:cs typeface="Times New Roman"/>
              </a:rPr>
              <a:t>The first evolution phase is consolidation and aggregation of </a:t>
            </a:r>
            <a:r>
              <a:rPr sz="2000" spc="-5" dirty="0">
                <a:latin typeface="Times New Roman"/>
                <a:cs typeface="Times New Roman"/>
              </a:rPr>
              <a:t>assets </a:t>
            </a:r>
            <a:r>
              <a:rPr sz="2000" dirty="0">
                <a:latin typeface="Times New Roman"/>
                <a:cs typeface="Times New Roman"/>
              </a:rPr>
              <a:t>in a data centre</a:t>
            </a:r>
            <a:r>
              <a:rPr sz="2000" spc="-2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(Traditional 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centre).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31215" marR="508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31215" algn="l"/>
                <a:tab pos="831850" algn="l"/>
              </a:tabLst>
            </a:pPr>
            <a:r>
              <a:rPr sz="2000" dirty="0">
                <a:latin typeface="Times New Roman"/>
                <a:cs typeface="Times New Roman"/>
              </a:rPr>
              <a:t>The second phase is abstraction of the data centre </a:t>
            </a:r>
            <a:r>
              <a:rPr sz="2000" spc="-5" dirty="0">
                <a:latin typeface="Times New Roman"/>
                <a:cs typeface="Times New Roman"/>
              </a:rPr>
              <a:t>assets </a:t>
            </a:r>
            <a:r>
              <a:rPr sz="2000" dirty="0">
                <a:latin typeface="Times New Roman"/>
                <a:cs typeface="Times New Roman"/>
              </a:rPr>
              <a:t>from the services that it provides</a:t>
            </a:r>
            <a:r>
              <a:rPr sz="2000" spc="-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  </a:t>
            </a:r>
            <a:r>
              <a:rPr sz="2000" spc="-5" dirty="0">
                <a:latin typeface="Times New Roman"/>
                <a:cs typeface="Times New Roman"/>
              </a:rPr>
              <a:t>virtualization </a:t>
            </a:r>
            <a:r>
              <a:rPr sz="2000" dirty="0">
                <a:latin typeface="Times New Roman"/>
                <a:cs typeface="Times New Roman"/>
              </a:rPr>
              <a:t>technologies </a:t>
            </a:r>
            <a:r>
              <a:rPr sz="2000" spc="-15" dirty="0">
                <a:latin typeface="Times New Roman"/>
                <a:cs typeface="Times New Roman"/>
              </a:rPr>
              <a:t>(Virtual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centres).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31215" indent="-457834">
              <a:lnSpc>
                <a:spcPct val="100000"/>
              </a:lnSpc>
              <a:buAutoNum type="arabicPeriod"/>
              <a:tabLst>
                <a:tab pos="831215" algn="l"/>
                <a:tab pos="83185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third </a:t>
            </a:r>
            <a:r>
              <a:rPr sz="2000" dirty="0">
                <a:latin typeface="Times New Roman"/>
                <a:cs typeface="Times New Roman"/>
              </a:rPr>
              <a:t>phase is </a:t>
            </a:r>
            <a:r>
              <a:rPr sz="2000" spc="-5" dirty="0">
                <a:latin typeface="Times New Roman"/>
                <a:cs typeface="Times New Roman"/>
              </a:rPr>
              <a:t>automating </a:t>
            </a:r>
            <a:r>
              <a:rPr sz="2000" dirty="0">
                <a:latin typeface="Times New Roman"/>
                <a:cs typeface="Times New Roman"/>
              </a:rPr>
              <a:t>the process of provisioning the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31215" marR="862330" indent="-457834">
              <a:lnSpc>
                <a:spcPct val="100000"/>
              </a:lnSpc>
              <a:buAutoNum type="arabicPeriod"/>
              <a:tabLst>
                <a:tab pos="831215" algn="l"/>
                <a:tab pos="831850" algn="l"/>
              </a:tabLst>
            </a:pPr>
            <a:r>
              <a:rPr sz="2000" dirty="0">
                <a:latin typeface="Times New Roman"/>
                <a:cs typeface="Times New Roman"/>
              </a:rPr>
              <a:t>The fourth phase is the </a:t>
            </a:r>
            <a:r>
              <a:rPr sz="2000" spc="-5" dirty="0">
                <a:latin typeface="Times New Roman"/>
                <a:cs typeface="Times New Roman"/>
              </a:rPr>
              <a:t>‘enterprise class </a:t>
            </a:r>
            <a:r>
              <a:rPr sz="2000" dirty="0">
                <a:latin typeface="Times New Roman"/>
                <a:cs typeface="Times New Roman"/>
              </a:rPr>
              <a:t>cloud’. Here the 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concepts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 </a:t>
            </a:r>
            <a:r>
              <a:rPr sz="2000" spc="-5" dirty="0">
                <a:latin typeface="Times New Roman"/>
                <a:cs typeface="Times New Roman"/>
              </a:rPr>
              <a:t>implemented and </a:t>
            </a:r>
            <a:r>
              <a:rPr sz="2000" dirty="0">
                <a:latin typeface="Times New Roman"/>
                <a:cs typeface="Times New Roman"/>
              </a:rPr>
              <a:t>IT services are delivered as a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utility.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818" y="975754"/>
            <a:ext cx="4383405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Cloud enables the delivery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of: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as a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Software as 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Computing as a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4432300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2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A pay all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A pay-as-you-go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A pay-as-you-go</a:t>
            </a:r>
            <a:r>
              <a:rPr sz="2000" b="1" spc="-2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9284335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3"/>
              <a:tabLst>
                <a:tab pos="926465" algn="l"/>
                <a:tab pos="927100" algn="l"/>
                <a:tab pos="409829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concept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mainframes forms </a:t>
            </a:r>
            <a:r>
              <a:rPr sz="2000" dirty="0">
                <a:latin typeface="Times New Roman"/>
                <a:cs typeface="Times New Roman"/>
              </a:rPr>
              <a:t>the basis of cloud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3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Distributed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25" dirty="0">
                <a:latin typeface="Times New Roman"/>
                <a:cs typeface="Times New Roman"/>
              </a:rPr>
              <a:t>Time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sharing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spc="-15" dirty="0">
                <a:latin typeface="Times New Roman"/>
                <a:cs typeface="Times New Roman"/>
              </a:rPr>
              <a:t>Time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sharing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10904855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4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On-demand service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means:.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4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User can provide the required resources </a:t>
            </a:r>
            <a:r>
              <a:rPr sz="2000" spc="-5" dirty="0">
                <a:latin typeface="Times New Roman"/>
                <a:cs typeface="Times New Roman"/>
              </a:rPr>
              <a:t>automatically </a:t>
            </a:r>
            <a:r>
              <a:rPr sz="2000" dirty="0">
                <a:latin typeface="Times New Roman"/>
                <a:cs typeface="Times New Roman"/>
              </a:rPr>
              <a:t>without </a:t>
            </a:r>
            <a:r>
              <a:rPr sz="2000" spc="-5" dirty="0">
                <a:latin typeface="Times New Roman"/>
                <a:cs typeface="Times New Roman"/>
              </a:rPr>
              <a:t>human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intervention.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User can provide the required resources </a:t>
            </a:r>
            <a:r>
              <a:rPr sz="2000" spc="-5" dirty="0">
                <a:latin typeface="Times New Roman"/>
                <a:cs typeface="Times New Roman"/>
              </a:rPr>
              <a:t>manually </a:t>
            </a:r>
            <a:r>
              <a:rPr sz="2000" dirty="0">
                <a:latin typeface="Times New Roman"/>
                <a:cs typeface="Times New Roman"/>
              </a:rPr>
              <a:t>without </a:t>
            </a:r>
            <a:r>
              <a:rPr sz="2000" spc="-5" dirty="0">
                <a:latin typeface="Times New Roman"/>
                <a:cs typeface="Times New Roman"/>
              </a:rPr>
              <a:t>human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intervention.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User can </a:t>
            </a:r>
            <a:r>
              <a:rPr sz="2000" b="1" spc="-5" dirty="0">
                <a:latin typeface="Times New Roman"/>
                <a:cs typeface="Times New Roman"/>
              </a:rPr>
              <a:t>provide </a:t>
            </a:r>
            <a:r>
              <a:rPr sz="2000" b="1" dirty="0">
                <a:latin typeface="Times New Roman"/>
                <a:cs typeface="Times New Roman"/>
              </a:rPr>
              <a:t>the </a:t>
            </a:r>
            <a:r>
              <a:rPr sz="2000" b="1" spc="-10" dirty="0">
                <a:latin typeface="Times New Roman"/>
                <a:cs typeface="Times New Roman"/>
              </a:rPr>
              <a:t>required resources </a:t>
            </a:r>
            <a:r>
              <a:rPr sz="2000" b="1" dirty="0">
                <a:latin typeface="Times New Roman"/>
                <a:cs typeface="Times New Roman"/>
              </a:rPr>
              <a:t>automatically without human</a:t>
            </a:r>
            <a:r>
              <a:rPr sz="2000" b="1" spc="-19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intervention.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6207125" cy="34734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5"/>
              <a:tabLst>
                <a:tab pos="926465" algn="l"/>
                <a:tab pos="927100" algn="l"/>
              </a:tabLst>
            </a:pPr>
            <a:r>
              <a:rPr sz="2000" spc="5" dirty="0">
                <a:latin typeface="Times New Roman"/>
                <a:cs typeface="Times New Roman"/>
              </a:rPr>
              <a:t>Which </a:t>
            </a:r>
            <a:r>
              <a:rPr sz="2000" dirty="0">
                <a:latin typeface="Times New Roman"/>
                <a:cs typeface="Times New Roman"/>
              </a:rPr>
              <a:t>of the given option is not specified by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NIST: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5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Hyper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Hybrid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Hyper</a:t>
            </a:r>
            <a:r>
              <a:rPr sz="2000" b="1" spc="-10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9548495" cy="34734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6"/>
              <a:tabLst>
                <a:tab pos="926465" algn="l"/>
                <a:tab pos="927100" algn="l"/>
                <a:tab pos="2641600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is an externally available environment accessed by </a:t>
            </a:r>
            <a:r>
              <a:rPr sz="2000" spc="-5" dirty="0">
                <a:latin typeface="Times New Roman"/>
                <a:cs typeface="Times New Roman"/>
              </a:rPr>
              <a:t>multiple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tenants.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6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Hybrid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Public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5280025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7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A private cloud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is:.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7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Owned by a single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Owned by a single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person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Owned by a single</a:t>
            </a:r>
            <a:r>
              <a:rPr sz="2000" b="1" spc="-1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organization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6811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Have you </a:t>
            </a:r>
            <a:r>
              <a:rPr sz="2400" b="1" spc="-5" dirty="0">
                <a:latin typeface="Times New Roman"/>
                <a:cs typeface="Times New Roman"/>
              </a:rPr>
              <a:t>uploaded photos and videos on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Facebook?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1755" y="1840992"/>
            <a:ext cx="5367528" cy="4515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6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10741025" cy="31686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8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XYZ </a:t>
            </a:r>
            <a:r>
              <a:rPr sz="2000" spc="-5" dirty="0">
                <a:latin typeface="Times New Roman"/>
                <a:cs typeface="Times New Roman"/>
              </a:rPr>
              <a:t>Company maintains </a:t>
            </a:r>
            <a:r>
              <a:rPr sz="2000" dirty="0">
                <a:latin typeface="Times New Roman"/>
                <a:cs typeface="Times New Roman"/>
              </a:rPr>
              <a:t>a private cloud; </a:t>
            </a: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it uses the public cloud services during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peak</a:t>
            </a:r>
            <a:endParaRPr sz="20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times. </a:t>
            </a:r>
            <a:r>
              <a:rPr sz="2000" dirty="0">
                <a:latin typeface="Times New Roman"/>
                <a:cs typeface="Times New Roman"/>
              </a:rPr>
              <a:t>What is their cloud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Hybrid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Hybrid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11053445" cy="31686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9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5" dirty="0">
                <a:latin typeface="Times New Roman"/>
                <a:cs typeface="Times New Roman"/>
              </a:rPr>
              <a:t>group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companies </a:t>
            </a:r>
            <a:r>
              <a:rPr sz="2000" dirty="0">
                <a:latin typeface="Times New Roman"/>
                <a:cs typeface="Times New Roman"/>
              </a:rPr>
              <a:t>share </a:t>
            </a:r>
            <a:r>
              <a:rPr sz="2000" spc="-5" dirty="0">
                <a:latin typeface="Times New Roman"/>
                <a:cs typeface="Times New Roman"/>
              </a:rPr>
              <a:t>similar </a:t>
            </a:r>
            <a:r>
              <a:rPr sz="2000" dirty="0">
                <a:latin typeface="Times New Roman"/>
                <a:cs typeface="Times New Roman"/>
              </a:rPr>
              <a:t>IT policies. </a:t>
            </a:r>
            <a:r>
              <a:rPr sz="2000" spc="5" dirty="0">
                <a:latin typeface="Times New Roman"/>
                <a:cs typeface="Times New Roman"/>
              </a:rPr>
              <a:t>Which</a:t>
            </a:r>
            <a:r>
              <a:rPr sz="2000" spc="-3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deployment model </a:t>
            </a:r>
            <a:r>
              <a:rPr sz="2000" dirty="0">
                <a:latin typeface="Times New Roman"/>
                <a:cs typeface="Times New Roman"/>
              </a:rPr>
              <a:t>would </a:t>
            </a:r>
            <a:r>
              <a:rPr sz="2000" spc="-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suggest</a:t>
            </a:r>
            <a:endParaRPr sz="20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Community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8702675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10"/>
              <a:tabLst>
                <a:tab pos="926465" algn="l"/>
                <a:tab pos="927100" algn="l"/>
                <a:tab pos="289623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is a </a:t>
            </a:r>
            <a:r>
              <a:rPr sz="2000" spc="-5" dirty="0">
                <a:latin typeface="Times New Roman"/>
                <a:cs typeface="Times New Roman"/>
              </a:rPr>
              <a:t>deployment model </a:t>
            </a:r>
            <a:r>
              <a:rPr sz="2000" dirty="0">
                <a:latin typeface="Times New Roman"/>
                <a:cs typeface="Times New Roman"/>
              </a:rPr>
              <a:t>that connects two or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clouds.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10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5" dirty="0">
                <a:latin typeface="Times New Roman"/>
                <a:cs typeface="Times New Roman"/>
              </a:rPr>
              <a:t>Inter-cloud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Composite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Inter-cloud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8536940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11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Cloud enables users to access their data from any </a:t>
            </a:r>
            <a:r>
              <a:rPr sz="2000" spc="-5" dirty="0">
                <a:latin typeface="Times New Roman"/>
                <a:cs typeface="Times New Roman"/>
              </a:rPr>
              <a:t>location </a:t>
            </a:r>
            <a:r>
              <a:rPr sz="2000" dirty="0">
                <a:latin typeface="Times New Roman"/>
                <a:cs typeface="Times New Roman"/>
              </a:rPr>
              <a:t>and any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device..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11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15" dirty="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5260340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12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12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Manual software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integration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5" dirty="0">
                <a:latin typeface="Times New Roman"/>
                <a:cs typeface="Times New Roman"/>
              </a:rPr>
              <a:t>Automatic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integration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Automatic </a:t>
            </a:r>
            <a:r>
              <a:rPr sz="2000" b="1" spc="-5" dirty="0">
                <a:latin typeface="Times New Roman"/>
                <a:cs typeface="Times New Roman"/>
              </a:rPr>
              <a:t>software</a:t>
            </a:r>
            <a:r>
              <a:rPr sz="2000" b="1" spc="-1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integration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9604375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13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Cloud has strong </a:t>
            </a:r>
            <a:r>
              <a:rPr sz="2000" spc="-20" dirty="0">
                <a:latin typeface="Times New Roman"/>
                <a:cs typeface="Times New Roman"/>
              </a:rPr>
              <a:t>security. </a:t>
            </a: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can put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your confidential information on the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13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15" dirty="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3913504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14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Cloud data is prone to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attack.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14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15" dirty="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11207750" cy="34734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15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A data centre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15"/>
            </a:pPr>
            <a:endParaRPr sz="2050">
              <a:latin typeface="Times New Roman"/>
              <a:cs typeface="Times New Roman"/>
            </a:endParaRPr>
          </a:p>
          <a:p>
            <a:pPr marL="1383665" marR="5080" lvl="1" indent="-457200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A repository that houses </a:t>
            </a:r>
            <a:r>
              <a:rPr sz="2000" spc="-5" dirty="0">
                <a:latin typeface="Times New Roman"/>
                <a:cs typeface="Times New Roman"/>
              </a:rPr>
              <a:t>computing facilities like servers, </a:t>
            </a:r>
            <a:r>
              <a:rPr sz="2000" dirty="0">
                <a:latin typeface="Times New Roman"/>
                <a:cs typeface="Times New Roman"/>
              </a:rPr>
              <a:t>routers, switches and firewalls, as</a:t>
            </a:r>
            <a:r>
              <a:rPr sz="2000" spc="-2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well  as supporting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components.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dirty="0">
                <a:latin typeface="Times New Roman"/>
                <a:cs typeface="Times New Roman"/>
              </a:rPr>
              <a:t>A repository to store</a:t>
            </a:r>
            <a:r>
              <a:rPr sz="2000" spc="-2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 marR="83439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A </a:t>
            </a:r>
            <a:r>
              <a:rPr sz="2000" b="1" spc="-5" dirty="0">
                <a:latin typeface="Times New Roman"/>
                <a:cs typeface="Times New Roman"/>
              </a:rPr>
              <a:t>repository </a:t>
            </a:r>
            <a:r>
              <a:rPr sz="2000" b="1" dirty="0">
                <a:latin typeface="Times New Roman"/>
                <a:cs typeface="Times New Roman"/>
              </a:rPr>
              <a:t>that houses computing </a:t>
            </a:r>
            <a:r>
              <a:rPr sz="2000" b="1" spc="-5" dirty="0">
                <a:latin typeface="Times New Roman"/>
                <a:cs typeface="Times New Roman"/>
              </a:rPr>
              <a:t>facilities like </a:t>
            </a:r>
            <a:r>
              <a:rPr sz="2000" b="1" dirty="0">
                <a:latin typeface="Times New Roman"/>
                <a:cs typeface="Times New Roman"/>
              </a:rPr>
              <a:t>servers, </a:t>
            </a:r>
            <a:r>
              <a:rPr sz="2000" b="1" spc="-5" dirty="0">
                <a:latin typeface="Times New Roman"/>
                <a:cs typeface="Times New Roman"/>
              </a:rPr>
              <a:t>routers, </a:t>
            </a:r>
            <a:r>
              <a:rPr sz="2000" b="1" dirty="0">
                <a:latin typeface="Times New Roman"/>
                <a:cs typeface="Times New Roman"/>
              </a:rPr>
              <a:t>switches</a:t>
            </a:r>
            <a:r>
              <a:rPr sz="2000" b="1" spc="-2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  </a:t>
            </a:r>
            <a:r>
              <a:rPr sz="2000" b="1" spc="-5" dirty="0">
                <a:latin typeface="Times New Roman"/>
                <a:cs typeface="Times New Roman"/>
              </a:rPr>
              <a:t>firewalls, </a:t>
            </a:r>
            <a:r>
              <a:rPr sz="2000" b="1" dirty="0">
                <a:latin typeface="Times New Roman"/>
                <a:cs typeface="Times New Roman"/>
              </a:rPr>
              <a:t>as </a:t>
            </a:r>
            <a:r>
              <a:rPr sz="2000" b="1" spc="-5" dirty="0">
                <a:latin typeface="Times New Roman"/>
                <a:cs typeface="Times New Roman"/>
              </a:rPr>
              <a:t>well </a:t>
            </a:r>
            <a:r>
              <a:rPr sz="2000" b="1" dirty="0">
                <a:latin typeface="Times New Roman"/>
                <a:cs typeface="Times New Roman"/>
              </a:rPr>
              <a:t>as supporting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components.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975754"/>
            <a:ext cx="9164320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Assessment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6465" indent="-457200">
              <a:lnSpc>
                <a:spcPct val="100000"/>
              </a:lnSpc>
              <a:spcBef>
                <a:spcPts val="1215"/>
              </a:spcBef>
              <a:buAutoNum type="arabicPeriod" startAt="16"/>
              <a:tabLst>
                <a:tab pos="926465" algn="l"/>
                <a:tab pos="927100" algn="l"/>
              </a:tabLst>
            </a:pPr>
            <a:r>
              <a:rPr sz="2000" spc="-5" dirty="0">
                <a:latin typeface="Times New Roman"/>
                <a:cs typeface="Times New Roman"/>
              </a:rPr>
              <a:t>Cables </a:t>
            </a:r>
            <a:r>
              <a:rPr sz="2000" dirty="0">
                <a:latin typeface="Times New Roman"/>
                <a:cs typeface="Times New Roman"/>
              </a:rPr>
              <a:t>and cooling devices cannot be considered as components of a data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16"/>
            </a:pPr>
            <a:endParaRPr sz="205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-65" dirty="0">
                <a:latin typeface="Times New Roman"/>
                <a:cs typeface="Times New Roman"/>
              </a:rPr>
              <a:t>Yes</a:t>
            </a:r>
            <a:endParaRPr sz="2000">
              <a:latin typeface="Times New Roman"/>
              <a:cs typeface="Times New Roman"/>
            </a:endParaRPr>
          </a:p>
          <a:p>
            <a:pPr marL="1383665" lvl="1" indent="-457834">
              <a:lnSpc>
                <a:spcPct val="100000"/>
              </a:lnSpc>
              <a:buAutoNum type="alphaLcPeriod"/>
              <a:tabLst>
                <a:tab pos="1383665" algn="l"/>
                <a:tab pos="1384300" algn="l"/>
              </a:tabLst>
            </a:pPr>
            <a:r>
              <a:rPr sz="2000" spc="5" dirty="0">
                <a:latin typeface="Times New Roman"/>
                <a:cs typeface="Times New Roman"/>
              </a:rPr>
              <a:t>No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No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251" y="1984755"/>
          <a:ext cx="10538459" cy="4392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0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8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9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716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URL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3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Computing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70180" marR="46355">
                        <a:lnSpc>
                          <a:spcPct val="100000"/>
                        </a:lnSpc>
                      </a:pPr>
                      <a:r>
                        <a:rPr sz="20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https://aws.amazon.com/what-is-cloud- </a:t>
                      </a:r>
                      <a:r>
                        <a:rPr sz="2000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computing/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14300" marR="21082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link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explains the basics of</a:t>
                      </a:r>
                      <a:r>
                        <a:rPr sz="2000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cloud 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computing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including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its</a:t>
                      </a:r>
                      <a:r>
                        <a:rPr sz="20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advantages.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154305" marR="31750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History of</a:t>
                      </a:r>
                      <a:r>
                        <a:rPr sz="20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Cloud 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Computing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049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2350"/>
                        </a:lnSpc>
                      </a:pPr>
                      <a:r>
                        <a:rPr sz="20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https://cloudcomputing521.wordpress.c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70180" marR="694055">
                        <a:lnSpc>
                          <a:spcPct val="100000"/>
                        </a:lnSpc>
                      </a:pPr>
                      <a:r>
                        <a:rPr sz="20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om/2017/05/01/history-of-cloud- </a:t>
                      </a:r>
                      <a:r>
                        <a:rPr sz="2000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computing/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 marR="69723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link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explains the origin</a:t>
                      </a:r>
                      <a:r>
                        <a:rPr sz="2000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and  evolution of cloud</a:t>
                      </a:r>
                      <a:r>
                        <a:rPr sz="20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computing.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049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925">
                <a:tc>
                  <a:txBody>
                    <a:bodyPr/>
                    <a:lstStyle/>
                    <a:p>
                      <a:pPr marL="154305" marR="9842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Deployment 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557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 marR="6731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0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http://whatiscloud.com/cloud_deploym </a:t>
                      </a:r>
                      <a:r>
                        <a:rPr sz="2000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ent_models/index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113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 marR="1555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It contains links explaining Private,  Public, </a:t>
                      </a: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Community,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Hybrid and</a:t>
                      </a:r>
                      <a:r>
                        <a:rPr sz="20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other 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deployment models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cloud.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878">
                <a:tc>
                  <a:txBody>
                    <a:bodyPr/>
                    <a:lstStyle/>
                    <a:p>
                      <a:pPr marL="154305" marR="220345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Evolution of</a:t>
                      </a:r>
                      <a:r>
                        <a:rPr sz="20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Data  Centres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9685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 marR="1314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https://www.cisco.com/c/dam/en_us/so </a:t>
                      </a:r>
                      <a:r>
                        <a:rPr sz="2000" spc="-1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sz="20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lutions/industries/docs/gov/CiscoClou </a:t>
                      </a:r>
                      <a:r>
                        <a:rPr sz="2000" spc="-5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sz="2000" u="sng" spc="-1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dComputing_WP.pdf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 marR="1016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link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explains the phases</a:t>
                      </a:r>
                      <a:r>
                        <a:rPr sz="20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involved  in the evolution of a traditional data  centre into a private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cloud.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999232" y="1267967"/>
            <a:ext cx="513588" cy="475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9818" y="1159509"/>
            <a:ext cx="2186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Document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9594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Have you accessed </a:t>
            </a:r>
            <a:r>
              <a:rPr sz="2400" b="1" spc="-5" dirty="0">
                <a:latin typeface="Times New Roman"/>
                <a:cs typeface="Times New Roman"/>
              </a:rPr>
              <a:t>the photos </a:t>
            </a:r>
            <a:r>
              <a:rPr sz="2400" b="1" dirty="0">
                <a:latin typeface="Times New Roman"/>
                <a:cs typeface="Times New Roman"/>
              </a:rPr>
              <a:t>that you </a:t>
            </a:r>
            <a:r>
              <a:rPr sz="2400" b="1" spc="-5" dirty="0">
                <a:latin typeface="Times New Roman"/>
                <a:cs typeface="Times New Roman"/>
              </a:rPr>
              <a:t>uploaded on </a:t>
            </a:r>
            <a:r>
              <a:rPr sz="2400" b="1" dirty="0">
                <a:latin typeface="Times New Roman"/>
                <a:cs typeface="Times New Roman"/>
              </a:rPr>
              <a:t>Facebook </a:t>
            </a:r>
            <a:r>
              <a:rPr sz="2400" b="1" spc="-5" dirty="0">
                <a:latin typeface="Times New Roman"/>
                <a:cs typeface="Times New Roman"/>
              </a:rPr>
              <a:t>in the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past?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41776" y="1912620"/>
            <a:ext cx="4776470" cy="4441190"/>
            <a:chOff x="3541776" y="1912620"/>
            <a:chExt cx="4776470" cy="4441190"/>
          </a:xfrm>
        </p:grpSpPr>
        <p:sp>
          <p:nvSpPr>
            <p:cNvPr id="5" name="object 5"/>
            <p:cNvSpPr/>
            <p:nvPr/>
          </p:nvSpPr>
          <p:spPr>
            <a:xfrm>
              <a:off x="3541776" y="3598164"/>
              <a:ext cx="2755392" cy="27553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1911" y="1912620"/>
              <a:ext cx="2926080" cy="22768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84011" y="2415666"/>
            <a:ext cx="23418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Where </a:t>
            </a:r>
            <a:r>
              <a:rPr sz="1800" b="1" spc="-15" dirty="0">
                <a:latin typeface="Times New Roman"/>
                <a:cs typeface="Times New Roman"/>
              </a:rPr>
              <a:t>are </a:t>
            </a:r>
            <a:r>
              <a:rPr sz="1800" b="1" spc="-5" dirty="0">
                <a:latin typeface="Times New Roman"/>
                <a:cs typeface="Times New Roman"/>
              </a:rPr>
              <a:t>the photos  and videos </a:t>
            </a:r>
            <a:r>
              <a:rPr sz="1800" b="1" spc="5" dirty="0">
                <a:latin typeface="Times New Roman"/>
                <a:cs typeface="Times New Roman"/>
              </a:rPr>
              <a:t>we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uploaded  on </a:t>
            </a:r>
            <a:r>
              <a:rPr sz="1800" b="1" dirty="0">
                <a:latin typeface="Times New Roman"/>
                <a:cs typeface="Times New Roman"/>
              </a:rPr>
              <a:t>Facebook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stored?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7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487167" y="1286255"/>
            <a:ext cx="553212" cy="483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50251" y="1984755"/>
          <a:ext cx="10537824" cy="3375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0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0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716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URL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3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Computing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79070" marR="69215">
                        <a:lnSpc>
                          <a:spcPct val="100000"/>
                        </a:lnSpc>
                      </a:pP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/ww</a:t>
                      </a:r>
                      <a:r>
                        <a:rPr sz="2000" u="sng" spc="-12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.y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utu</a:t>
                      </a:r>
                      <a:r>
                        <a:rPr sz="20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b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e.c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</a:t>
                      </a:r>
                      <a:r>
                        <a:rPr sz="2000" u="sng" spc="-2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m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/wa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c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</a:t>
                      </a:r>
                      <a:r>
                        <a:rPr sz="20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?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v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=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QJ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ncFirhjPg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1285" marR="82740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Gives an overview about</a:t>
                      </a:r>
                      <a:r>
                        <a:rPr sz="20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cloud 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computing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605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History of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Cloud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Computing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541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20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</a:t>
                      </a:r>
                      <a:r>
                        <a:rPr sz="20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/ww</a:t>
                      </a:r>
                      <a:r>
                        <a:rPr sz="20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.youtube.com/watch?v=vw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200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1ip87CLVU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541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Gives a brief history of</a:t>
                      </a:r>
                      <a:r>
                        <a:rPr sz="20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cloud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computing.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541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925">
                <a:tc>
                  <a:txBody>
                    <a:bodyPr/>
                    <a:lstStyle/>
                    <a:p>
                      <a:pPr marL="154305" marR="9842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Deployment 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557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 marR="4064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/ww</a:t>
                      </a:r>
                      <a:r>
                        <a:rPr sz="2000" u="sng" spc="-12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.y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o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utu</a:t>
                      </a:r>
                      <a:r>
                        <a:rPr sz="20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b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e.c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o</a:t>
                      </a:r>
                      <a:r>
                        <a:rPr sz="2000" u="sng" spc="-2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m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/wa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t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</a:t>
                      </a:r>
                      <a:r>
                        <a:rPr sz="20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?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v</a:t>
                      </a:r>
                      <a:r>
                        <a:rPr sz="20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=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Qk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5y--YQnOw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557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 marR="18859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389505" algn="l"/>
                        </a:tabLst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Explains the four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major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cloud 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deployment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models</a:t>
                      </a:r>
                      <a:r>
                        <a:rPr sz="20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-	private,</a:t>
                      </a:r>
                      <a:r>
                        <a:rPr sz="20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public,  hybrid and</a:t>
                      </a:r>
                      <a:r>
                        <a:rPr sz="20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community.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29818" y="1159509"/>
            <a:ext cx="159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Video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 </a:t>
            </a:r>
            <a:r>
              <a:rPr sz="2400" b="1" spc="-15" dirty="0">
                <a:latin typeface="Arial"/>
                <a:cs typeface="Arial"/>
              </a:rPr>
              <a:t>to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664079" y="2674747"/>
            <a:ext cx="69303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6995" marR="5080" indent="-1344930">
              <a:lnSpc>
                <a:spcPct val="100000"/>
              </a:lnSpc>
              <a:spcBef>
                <a:spcPts val="95"/>
              </a:spcBef>
            </a:pPr>
            <a:r>
              <a:rPr sz="4000" b="1" spc="-25" dirty="0">
                <a:latin typeface="Arial"/>
                <a:cs typeface="Arial"/>
              </a:rPr>
              <a:t>Extracting </a:t>
            </a:r>
            <a:r>
              <a:rPr sz="4000" b="1" spc="-30" dirty="0">
                <a:latin typeface="Arial"/>
                <a:cs typeface="Arial"/>
              </a:rPr>
              <a:t>Business </a:t>
            </a:r>
            <a:r>
              <a:rPr sz="4000" b="1" spc="-25" dirty="0">
                <a:latin typeface="Arial"/>
                <a:cs typeface="Arial"/>
              </a:rPr>
              <a:t>Value </a:t>
            </a:r>
            <a:r>
              <a:rPr sz="4000" b="1" spc="-10" dirty="0">
                <a:latin typeface="Arial"/>
                <a:cs typeface="Arial"/>
              </a:rPr>
              <a:t>in  </a:t>
            </a:r>
            <a:r>
              <a:rPr sz="4000" b="1" spc="-25" dirty="0">
                <a:latin typeface="Arial"/>
                <a:cs typeface="Arial"/>
              </a:rPr>
              <a:t>Cloud</a:t>
            </a:r>
            <a:r>
              <a:rPr sz="4000" b="1" spc="-40" dirty="0">
                <a:latin typeface="Arial"/>
                <a:cs typeface="Arial"/>
              </a:rPr>
              <a:t> </a:t>
            </a:r>
            <a:r>
              <a:rPr sz="4000" b="1" spc="-25" dirty="0">
                <a:latin typeface="Arial"/>
                <a:cs typeface="Arial"/>
              </a:rPr>
              <a:t>Computing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10935335" cy="455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Business</a:t>
            </a:r>
            <a:endParaRPr sz="24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most </a:t>
            </a:r>
            <a:r>
              <a:rPr sz="2000" dirty="0">
                <a:latin typeface="Times New Roman"/>
                <a:cs typeface="Times New Roman"/>
              </a:rPr>
              <a:t>businesses, IT has </a:t>
            </a:r>
            <a:r>
              <a:rPr sz="2000" spc="-5" dirty="0">
                <a:latin typeface="Times New Roman"/>
                <a:cs typeface="Times New Roman"/>
              </a:rPr>
              <a:t>become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necessity.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35330" marR="67627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35330" algn="l"/>
                <a:tab pos="735965" algn="l"/>
              </a:tabLst>
            </a:pPr>
            <a:r>
              <a:rPr sz="2000" dirty="0">
                <a:latin typeface="Times New Roman"/>
                <a:cs typeface="Times New Roman"/>
              </a:rPr>
              <a:t>Hosting IT services in-house can be </a:t>
            </a:r>
            <a:r>
              <a:rPr sz="2000" spc="-5" dirty="0">
                <a:latin typeface="Times New Roman"/>
                <a:cs typeface="Times New Roman"/>
              </a:rPr>
              <a:t>costly </a:t>
            </a:r>
            <a:r>
              <a:rPr sz="2000" dirty="0">
                <a:latin typeface="Times New Roman"/>
                <a:cs typeface="Times New Roman"/>
              </a:rPr>
              <a:t>and distract businesses from focusing on their</a:t>
            </a:r>
            <a:r>
              <a:rPr sz="2000" spc="-3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core  competencies.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35330" indent="-342900">
              <a:lnSpc>
                <a:spcPct val="100000"/>
              </a:lnSpc>
              <a:buFont typeface="Arial"/>
              <a:buChar char="•"/>
              <a:tabLst>
                <a:tab pos="735330" algn="l"/>
                <a:tab pos="735965" algn="l"/>
              </a:tabLst>
            </a:pPr>
            <a:r>
              <a:rPr sz="2000" dirty="0">
                <a:latin typeface="Times New Roman"/>
                <a:cs typeface="Times New Roman"/>
              </a:rPr>
              <a:t>As such, IT is becoming </a:t>
            </a:r>
            <a:r>
              <a:rPr sz="2000" spc="-5" dirty="0">
                <a:latin typeface="Times New Roman"/>
                <a:cs typeface="Times New Roman"/>
              </a:rPr>
              <a:t>less </a:t>
            </a:r>
            <a:r>
              <a:rPr sz="2000" dirty="0">
                <a:latin typeface="Times New Roman"/>
                <a:cs typeface="Times New Roman"/>
              </a:rPr>
              <a:t>about acquiring the right </a:t>
            </a:r>
            <a:r>
              <a:rPr sz="2000" spc="-5" dirty="0">
                <a:latin typeface="Times New Roman"/>
                <a:cs typeface="Times New Roman"/>
              </a:rPr>
              <a:t>equipment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about acquiring the</a:t>
            </a:r>
            <a:r>
              <a:rPr sz="2000" spc="-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right</a:t>
            </a:r>
            <a:endParaRPr sz="2000">
              <a:latin typeface="Times New Roman"/>
              <a:cs typeface="Times New Roman"/>
            </a:endParaRPr>
          </a:p>
          <a:p>
            <a:pPr marL="73533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35330" indent="-342900">
              <a:lnSpc>
                <a:spcPct val="100000"/>
              </a:lnSpc>
              <a:buFont typeface="Arial"/>
              <a:buChar char="•"/>
              <a:tabLst>
                <a:tab pos="735330" algn="l"/>
                <a:tab pos="735965" algn="l"/>
              </a:tabLst>
            </a:pPr>
            <a:r>
              <a:rPr sz="2000" dirty="0">
                <a:latin typeface="Times New Roman"/>
                <a:cs typeface="Times New Roman"/>
              </a:rPr>
              <a:t>The business drivers for cloud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306830" lvl="1" indent="-457834">
              <a:lnSpc>
                <a:spcPct val="100000"/>
              </a:lnSpc>
              <a:buAutoNum type="arabicPeriod"/>
              <a:tabLst>
                <a:tab pos="1306830" algn="l"/>
                <a:tab pos="1307465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scalability</a:t>
            </a:r>
            <a:endParaRPr sz="2000">
              <a:latin typeface="Times New Roman"/>
              <a:cs typeface="Times New Roman"/>
            </a:endParaRPr>
          </a:p>
          <a:p>
            <a:pPr marL="1306830" lvl="1" indent="-457834">
              <a:lnSpc>
                <a:spcPct val="100000"/>
              </a:lnSpc>
              <a:buAutoNum type="arabicPeriod"/>
              <a:tabLst>
                <a:tab pos="1306830" algn="l"/>
                <a:tab pos="1307465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  <a:p>
            <a:pPr marL="1306830" lvl="1" indent="-457834">
              <a:lnSpc>
                <a:spcPct val="100000"/>
              </a:lnSpc>
              <a:buAutoNum type="arabicPeriod"/>
              <a:tabLst>
                <a:tab pos="1306830" algn="l"/>
                <a:tab pos="1307465" algn="l"/>
              </a:tabLst>
            </a:pPr>
            <a:r>
              <a:rPr sz="2000" dirty="0">
                <a:latin typeface="Times New Roman"/>
                <a:cs typeface="Times New Roman"/>
              </a:rPr>
              <a:t>Increasing </a:t>
            </a:r>
            <a:r>
              <a:rPr sz="2000" spc="-5" dirty="0">
                <a:latin typeface="Times New Roman"/>
                <a:cs typeface="Times New Roman"/>
              </a:rPr>
              <a:t>Organizational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agility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10522585" cy="431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 </a:t>
            </a:r>
            <a:r>
              <a:rPr sz="2400" b="1" dirty="0">
                <a:latin typeface="Times New Roman"/>
                <a:cs typeface="Times New Roman"/>
              </a:rPr>
              <a:t>Scalability</a:t>
            </a:r>
            <a:endParaRPr sz="2400">
              <a:latin typeface="Times New Roman"/>
              <a:cs typeface="Times New Roman"/>
            </a:endParaRPr>
          </a:p>
          <a:p>
            <a:pPr marL="704215" indent="-343535">
              <a:lnSpc>
                <a:spcPct val="100000"/>
              </a:lnSpc>
              <a:spcBef>
                <a:spcPts val="2050"/>
              </a:spcBef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spc="-15" dirty="0">
                <a:latin typeface="Times New Roman"/>
                <a:cs typeface="Times New Roman"/>
              </a:rPr>
              <a:t>Scalability, </a:t>
            </a:r>
            <a:r>
              <a:rPr sz="2000" spc="-5" dirty="0">
                <a:latin typeface="Times New Roman"/>
                <a:cs typeface="Times New Roman"/>
              </a:rPr>
              <a:t>also called flexibility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15" dirty="0">
                <a:latin typeface="Times New Roman"/>
                <a:cs typeface="Times New Roman"/>
              </a:rPr>
              <a:t>elasticity, </a:t>
            </a:r>
            <a:r>
              <a:rPr sz="2000" dirty="0">
                <a:latin typeface="Times New Roman"/>
                <a:cs typeface="Times New Roman"/>
              </a:rPr>
              <a:t>is a key characteristic of cloud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4215" marR="98425" indent="-343535">
              <a:lnSpc>
                <a:spcPct val="100000"/>
              </a:lnSpc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dirty="0">
                <a:latin typeface="Times New Roman"/>
                <a:cs typeface="Times New Roman"/>
              </a:rPr>
              <a:t>It allows </a:t>
            </a: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to increase or decrease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resources, such as storage, </a:t>
            </a:r>
            <a:r>
              <a:rPr sz="2000" spc="-5" dirty="0">
                <a:latin typeface="Times New Roman"/>
                <a:cs typeface="Times New Roman"/>
              </a:rPr>
              <a:t>computing  </a:t>
            </a:r>
            <a:r>
              <a:rPr sz="2000" dirty="0">
                <a:latin typeface="Times New Roman"/>
                <a:cs typeface="Times New Roman"/>
              </a:rPr>
              <a:t>power and network bandwidth </a:t>
            </a:r>
            <a:r>
              <a:rPr sz="2000" spc="-15" dirty="0">
                <a:latin typeface="Times New Roman"/>
                <a:cs typeface="Times New Roman"/>
              </a:rPr>
              <a:t>dynamically, </a:t>
            </a:r>
            <a:r>
              <a:rPr sz="2000" dirty="0">
                <a:latin typeface="Times New Roman"/>
                <a:cs typeface="Times New Roman"/>
              </a:rPr>
              <a:t>based on their need and the </a:t>
            </a:r>
            <a:r>
              <a:rPr sz="2000" spc="-5" dirty="0">
                <a:latin typeface="Times New Roman"/>
                <a:cs typeface="Times New Roman"/>
              </a:rPr>
              <a:t>amount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 willing 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pay.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4215" indent="-343535">
              <a:lnSpc>
                <a:spcPct val="100000"/>
              </a:lnSpc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dirty="0">
                <a:latin typeface="Times New Roman"/>
                <a:cs typeface="Times New Roman"/>
              </a:rPr>
              <a:t>Scaling can be </a:t>
            </a:r>
            <a:r>
              <a:rPr sz="2000" spc="-5" dirty="0">
                <a:latin typeface="Times New Roman"/>
                <a:cs typeface="Times New Roman"/>
              </a:rPr>
              <a:t>either </a:t>
            </a:r>
            <a:r>
              <a:rPr sz="2000" dirty="0">
                <a:latin typeface="Times New Roman"/>
                <a:cs typeface="Times New Roman"/>
              </a:rPr>
              <a:t>vertical (scaling </a:t>
            </a:r>
            <a:r>
              <a:rPr sz="2000" spc="5" dirty="0">
                <a:latin typeface="Times New Roman"/>
                <a:cs typeface="Times New Roman"/>
              </a:rPr>
              <a:t>up) </a:t>
            </a:r>
            <a:r>
              <a:rPr sz="2000" dirty="0">
                <a:latin typeface="Times New Roman"/>
                <a:cs typeface="Times New Roman"/>
              </a:rPr>
              <a:t>or horizontal (scaling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4215" marR="508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spc="-30" dirty="0">
                <a:latin typeface="Times New Roman"/>
                <a:cs typeface="Times New Roman"/>
              </a:rPr>
              <a:t>Vertical </a:t>
            </a:r>
            <a:r>
              <a:rPr sz="2000" dirty="0">
                <a:latin typeface="Times New Roman"/>
                <a:cs typeface="Times New Roman"/>
              </a:rPr>
              <a:t>scaling involves adding resources to a single node such as </a:t>
            </a:r>
            <a:r>
              <a:rPr sz="2000" spc="-25" dirty="0">
                <a:latin typeface="Times New Roman"/>
                <a:cs typeface="Times New Roman"/>
              </a:rPr>
              <a:t>memory, </a:t>
            </a:r>
            <a:r>
              <a:rPr sz="2000" dirty="0">
                <a:latin typeface="Times New Roman"/>
                <a:cs typeface="Times New Roman"/>
              </a:rPr>
              <a:t>processing power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 redundant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421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dirty="0">
                <a:latin typeface="Times New Roman"/>
                <a:cs typeface="Times New Roman"/>
              </a:rPr>
              <a:t>Horizontal scaling involves adding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nodes to a distributed</a:t>
            </a:r>
            <a:r>
              <a:rPr sz="2000" spc="-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29818" y="1159509"/>
            <a:ext cx="2272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Scalability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4480" y="1653540"/>
            <a:ext cx="9179052" cy="463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292340" y="1848611"/>
            <a:ext cx="4515611" cy="338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743065" cy="40214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marL="361315" marR="5080">
              <a:lnSpc>
                <a:spcPct val="100000"/>
              </a:lnSpc>
              <a:spcBef>
                <a:spcPts val="2175"/>
              </a:spcBef>
            </a:pP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can provide </a:t>
            </a:r>
            <a:r>
              <a:rPr sz="2000" spc="-5" dirty="0">
                <a:latin typeface="Times New Roman"/>
                <a:cs typeface="Times New Roman"/>
              </a:rPr>
              <a:t>some </a:t>
            </a:r>
            <a:r>
              <a:rPr sz="2000" dirty="0">
                <a:latin typeface="Times New Roman"/>
                <a:cs typeface="Times New Roman"/>
              </a:rPr>
              <a:t>benefit to security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  </a:t>
            </a:r>
            <a:r>
              <a:rPr sz="2000" spc="-5" dirty="0">
                <a:latin typeface="Times New Roman"/>
                <a:cs typeface="Times New Roman"/>
              </a:rPr>
              <a:t>economies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scale. </a:t>
            </a:r>
            <a:r>
              <a:rPr sz="2000" dirty="0">
                <a:latin typeface="Times New Roman"/>
                <a:cs typeface="Times New Roman"/>
              </a:rPr>
              <a:t>Cloud service providers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potentially  provide a greater level of security than an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dirty="0">
                <a:latin typeface="Times New Roman"/>
                <a:cs typeface="Times New Roman"/>
              </a:rPr>
              <a:t>could  on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spc="5" dirty="0">
                <a:latin typeface="Times New Roman"/>
                <a:cs typeface="Times New Roman"/>
              </a:rPr>
              <a:t>own </a:t>
            </a:r>
            <a:r>
              <a:rPr sz="2000" dirty="0">
                <a:latin typeface="Times New Roman"/>
                <a:cs typeface="Times New Roman"/>
              </a:rPr>
              <a:t>by spreading the cost across </a:t>
            </a:r>
            <a:r>
              <a:rPr sz="2000" spc="-5" dirty="0">
                <a:latin typeface="Times New Roman"/>
                <a:cs typeface="Times New Roman"/>
              </a:rPr>
              <a:t>its customer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following are </a:t>
            </a:r>
            <a:r>
              <a:rPr sz="2000" spc="-5" dirty="0">
                <a:latin typeface="Times New Roman"/>
                <a:cs typeface="Times New Roman"/>
              </a:rPr>
              <a:t>some examples </a:t>
            </a:r>
            <a:r>
              <a:rPr sz="2000" dirty="0">
                <a:latin typeface="Times New Roman"/>
                <a:cs typeface="Times New Roman"/>
              </a:rPr>
              <a:t>of security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benefits: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161415" marR="144145" indent="-342900">
              <a:lnSpc>
                <a:spcPct val="100000"/>
              </a:lnSpc>
              <a:buFont typeface="Arial"/>
              <a:buChar char="•"/>
              <a:tabLst>
                <a:tab pos="1161415" algn="l"/>
                <a:tab pos="1162050" algn="l"/>
              </a:tabLst>
            </a:pPr>
            <a:r>
              <a:rPr sz="2000" dirty="0">
                <a:latin typeface="Times New Roman"/>
                <a:cs typeface="Times New Roman"/>
              </a:rPr>
              <a:t>Increased </a:t>
            </a:r>
            <a:r>
              <a:rPr sz="2000" spc="-5" dirty="0">
                <a:latin typeface="Times New Roman"/>
                <a:cs typeface="Times New Roman"/>
              </a:rPr>
              <a:t>availability </a:t>
            </a:r>
            <a:r>
              <a:rPr sz="2000" dirty="0">
                <a:latin typeface="Times New Roman"/>
                <a:cs typeface="Times New Roman"/>
              </a:rPr>
              <a:t>and improved disaster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recovery  through redundancy and </a:t>
            </a:r>
            <a:r>
              <a:rPr sz="2000" spc="-5" dirty="0">
                <a:latin typeface="Times New Roman"/>
                <a:cs typeface="Times New Roman"/>
              </a:rPr>
              <a:t>multiple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locations</a:t>
            </a:r>
            <a:endParaRPr sz="2000">
              <a:latin typeface="Times New Roman"/>
              <a:cs typeface="Times New Roman"/>
            </a:endParaRPr>
          </a:p>
          <a:p>
            <a:pPr marL="1161415" indent="-343535">
              <a:lnSpc>
                <a:spcPct val="100000"/>
              </a:lnSpc>
              <a:buFont typeface="Arial"/>
              <a:buChar char="•"/>
              <a:tabLst>
                <a:tab pos="1161415" algn="l"/>
                <a:tab pos="1162050" algn="l"/>
              </a:tabLst>
            </a:pP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specialists</a:t>
            </a:r>
            <a:endParaRPr sz="2000">
              <a:latin typeface="Times New Roman"/>
              <a:cs typeface="Times New Roman"/>
            </a:endParaRPr>
          </a:p>
          <a:p>
            <a:pPr marL="1161415" indent="-343535">
              <a:lnSpc>
                <a:spcPct val="100000"/>
              </a:lnSpc>
              <a:buFont typeface="Arial"/>
              <a:buChar char="•"/>
              <a:tabLst>
                <a:tab pos="1161415" algn="l"/>
                <a:tab pos="1162050" algn="l"/>
              </a:tabLst>
            </a:pPr>
            <a:r>
              <a:rPr sz="2000" dirty="0">
                <a:latin typeface="Times New Roman"/>
                <a:cs typeface="Times New Roman"/>
              </a:rPr>
              <a:t>24/7 </a:t>
            </a:r>
            <a:r>
              <a:rPr sz="2000" spc="-5" dirty="0">
                <a:latin typeface="Times New Roman"/>
                <a:cs typeface="Times New Roman"/>
              </a:rPr>
              <a:t>staffing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monitoring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287768" y="2833116"/>
            <a:ext cx="3887724" cy="3887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10182225" cy="219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Increasing Organizational</a:t>
            </a:r>
            <a:r>
              <a:rPr sz="2400" b="1" spc="-1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Agility</a:t>
            </a:r>
            <a:endParaRPr sz="2400">
              <a:latin typeface="Times New Roman"/>
              <a:cs typeface="Times New Roman"/>
            </a:endParaRPr>
          </a:p>
          <a:p>
            <a:pPr marL="361315" marR="67310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Times New Roman"/>
                <a:cs typeface="Times New Roman"/>
              </a:rPr>
              <a:t>Organizational agility </a:t>
            </a:r>
            <a:r>
              <a:rPr sz="2000" dirty="0">
                <a:latin typeface="Times New Roman"/>
                <a:cs typeface="Times New Roman"/>
              </a:rPr>
              <a:t>is the </a:t>
            </a:r>
            <a:r>
              <a:rPr sz="2000" spc="-5" dirty="0">
                <a:latin typeface="Times New Roman"/>
                <a:cs typeface="Times New Roman"/>
              </a:rPr>
              <a:t>ability </a:t>
            </a:r>
            <a:r>
              <a:rPr sz="2000" dirty="0">
                <a:latin typeface="Times New Roman"/>
                <a:cs typeface="Times New Roman"/>
              </a:rPr>
              <a:t>to rapidly adapt to changes in the </a:t>
            </a:r>
            <a:r>
              <a:rPr sz="2000" spc="-5" dirty="0">
                <a:latin typeface="Times New Roman"/>
                <a:cs typeface="Times New Roman"/>
              </a:rPr>
              <a:t>market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industry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  </a:t>
            </a:r>
            <a:r>
              <a:rPr sz="2000" spc="-5" dirty="0">
                <a:latin typeface="Times New Roman"/>
                <a:cs typeface="Times New Roman"/>
              </a:rPr>
              <a:t>identification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realization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opportunities.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61315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allows 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to focus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on their core business </a:t>
            </a:r>
            <a:r>
              <a:rPr sz="2000" spc="-5" dirty="0">
                <a:latin typeface="Times New Roman"/>
                <a:cs typeface="Times New Roman"/>
              </a:rPr>
              <a:t>activities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less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  </a:t>
            </a:r>
            <a:r>
              <a:rPr sz="2000" spc="-5" dirty="0">
                <a:latin typeface="Times New Roman"/>
                <a:cs typeface="Times New Roman"/>
              </a:rPr>
              <a:t>maintaining </a:t>
            </a:r>
            <a:r>
              <a:rPr sz="2000" dirty="0">
                <a:latin typeface="Times New Roman"/>
                <a:cs typeface="Times New Roman"/>
              </a:rPr>
              <a:t>an IT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745223" y="4201667"/>
            <a:ext cx="2095500" cy="1549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9435" y="4201667"/>
            <a:ext cx="1549908" cy="1549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95338" y="5874816"/>
            <a:ext cx="1811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Rapid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development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29818" y="1159509"/>
            <a:ext cx="10281920" cy="280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Increasing Organizational</a:t>
            </a:r>
            <a:r>
              <a:rPr sz="2400" b="1" spc="-1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Agility</a:t>
            </a:r>
            <a:endParaRPr sz="240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175"/>
              </a:spcBef>
            </a:pPr>
            <a:r>
              <a:rPr sz="2000" dirty="0">
                <a:latin typeface="Times New Roman"/>
                <a:cs typeface="Times New Roman"/>
              </a:rPr>
              <a:t>The following are </a:t>
            </a:r>
            <a:r>
              <a:rPr sz="2000" spc="-5" dirty="0">
                <a:latin typeface="Times New Roman"/>
                <a:cs typeface="Times New Roman"/>
              </a:rPr>
              <a:t>some examples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spc="-5" dirty="0">
                <a:latin typeface="Times New Roman"/>
                <a:cs typeface="Times New Roman"/>
              </a:rPr>
              <a:t>organizational agility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facilitated </a:t>
            </a:r>
            <a:r>
              <a:rPr sz="2000" dirty="0">
                <a:latin typeface="Times New Roman"/>
                <a:cs typeface="Times New Roman"/>
              </a:rPr>
              <a:t>by cloud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04215" indent="-343535">
              <a:lnSpc>
                <a:spcPct val="100000"/>
              </a:lnSpc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b="1" dirty="0">
                <a:latin typeface="Times New Roman"/>
                <a:cs typeface="Times New Roman"/>
              </a:rPr>
              <a:t>Shortened </a:t>
            </a:r>
            <a:r>
              <a:rPr sz="2000" b="1" spc="-15" dirty="0">
                <a:latin typeface="Times New Roman"/>
                <a:cs typeface="Times New Roman"/>
              </a:rPr>
              <a:t>Time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Market</a:t>
            </a:r>
            <a:endParaRPr sz="2000">
              <a:latin typeface="Times New Roman"/>
              <a:cs typeface="Times New Roman"/>
            </a:endParaRPr>
          </a:p>
          <a:p>
            <a:pPr marL="818515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combination </a:t>
            </a:r>
            <a:r>
              <a:rPr sz="2000" dirty="0">
                <a:latin typeface="Times New Roman"/>
                <a:cs typeface="Times New Roman"/>
              </a:rPr>
              <a:t>of self-service provisioning of resources and a pay-as-you-go billing </a:t>
            </a:r>
            <a:r>
              <a:rPr sz="2000" spc="-5" dirty="0">
                <a:latin typeface="Times New Roman"/>
                <a:cs typeface="Times New Roman"/>
              </a:rPr>
              <a:t>model  </a:t>
            </a:r>
            <a:r>
              <a:rPr sz="2000" dirty="0">
                <a:latin typeface="Times New Roman"/>
                <a:cs typeface="Times New Roman"/>
              </a:rPr>
              <a:t>allows 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to rapidly develop new products (particularly applications or</a:t>
            </a:r>
            <a:r>
              <a:rPr sz="2000" spc="-28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web-based  </a:t>
            </a:r>
            <a:r>
              <a:rPr sz="2000" dirty="0">
                <a:latin typeface="Times New Roman"/>
                <a:cs typeface="Times New Roman"/>
              </a:rPr>
              <a:t>services) without being </a:t>
            </a:r>
            <a:r>
              <a:rPr sz="2000" spc="-5" dirty="0">
                <a:latin typeface="Times New Roman"/>
                <a:cs typeface="Times New Roman"/>
              </a:rPr>
              <a:t>limited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cost of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hardware or being </a:t>
            </a:r>
            <a:r>
              <a:rPr sz="2000" spc="-5" dirty="0">
                <a:latin typeface="Times New Roman"/>
                <a:cs typeface="Times New Roman"/>
              </a:rPr>
              <a:t>stalled </a:t>
            </a:r>
            <a:r>
              <a:rPr sz="2000" dirty="0">
                <a:latin typeface="Times New Roman"/>
                <a:cs typeface="Times New Roman"/>
              </a:rPr>
              <a:t>by long  </a:t>
            </a:r>
            <a:r>
              <a:rPr sz="2000" spc="-5" dirty="0">
                <a:latin typeface="Times New Roman"/>
                <a:cs typeface="Times New Roman"/>
              </a:rPr>
              <a:t>procurement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7135368" y="2502407"/>
            <a:ext cx="4038600" cy="2528570"/>
            <a:chOff x="7135368" y="2502407"/>
            <a:chExt cx="4038600" cy="2528570"/>
          </a:xfrm>
        </p:grpSpPr>
        <p:sp>
          <p:nvSpPr>
            <p:cNvPr id="4" name="object 4"/>
            <p:cNvSpPr/>
            <p:nvPr/>
          </p:nvSpPr>
          <p:spPr>
            <a:xfrm>
              <a:off x="7135368" y="2502407"/>
              <a:ext cx="4038600" cy="25283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30440" y="2697479"/>
              <a:ext cx="3450336" cy="1940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9818" y="1159509"/>
            <a:ext cx="5277485" cy="3409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Increasing Organizational</a:t>
            </a:r>
            <a:r>
              <a:rPr sz="2400" b="1" spc="-1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Agility</a:t>
            </a:r>
            <a:endParaRPr sz="24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  <a:spcBef>
                <a:spcPts val="2065"/>
              </a:spcBef>
            </a:pPr>
            <a:r>
              <a:rPr sz="2000" b="1" dirty="0">
                <a:latin typeface="Times New Roman"/>
                <a:cs typeface="Times New Roman"/>
              </a:rPr>
              <a:t>Mobility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84963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Global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organizational </a:t>
            </a:r>
            <a:r>
              <a:rPr sz="2000" dirty="0">
                <a:latin typeface="Times New Roman"/>
                <a:cs typeface="Times New Roman"/>
              </a:rPr>
              <a:t>enterprise  resources is required for 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with  a distributed workforce. Because cloud-  based applications are distributed over the  Internet and accessed via a web </a:t>
            </a:r>
            <a:r>
              <a:rPr sz="2000" spc="-10" dirty="0">
                <a:latin typeface="Times New Roman"/>
                <a:cs typeface="Times New Roman"/>
              </a:rPr>
              <a:t>browser,  </a:t>
            </a:r>
            <a:r>
              <a:rPr sz="2000" dirty="0">
                <a:latin typeface="Times New Roman"/>
                <a:cs typeface="Times New Roman"/>
              </a:rPr>
              <a:t>they are </a:t>
            </a:r>
            <a:r>
              <a:rPr sz="2000" spc="-5" dirty="0">
                <a:latin typeface="Times New Roman"/>
                <a:cs typeface="Times New Roman"/>
              </a:rPr>
              <a:t>easily </a:t>
            </a:r>
            <a:r>
              <a:rPr sz="2000" dirty="0">
                <a:latin typeface="Times New Roman"/>
                <a:cs typeface="Times New Roman"/>
              </a:rPr>
              <a:t>accessed by various </a:t>
            </a:r>
            <a:r>
              <a:rPr sz="2000" spc="-5" dirty="0">
                <a:latin typeface="Times New Roman"/>
                <a:cs typeface="Times New Roman"/>
              </a:rPr>
              <a:t>types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 </a:t>
            </a:r>
            <a:r>
              <a:rPr sz="2000" spc="-5" dirty="0">
                <a:latin typeface="Times New Roman"/>
                <a:cs typeface="Times New Roman"/>
              </a:rPr>
              <a:t>mobile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905243" y="2578607"/>
            <a:ext cx="4969763" cy="3250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122670" cy="3411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Moving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361315" marR="69850">
              <a:lnSpc>
                <a:spcPct val="100000"/>
              </a:lnSpc>
              <a:spcBef>
                <a:spcPts val="2175"/>
              </a:spcBef>
            </a:pPr>
            <a:r>
              <a:rPr sz="2000" dirty="0">
                <a:latin typeface="Times New Roman"/>
                <a:cs typeface="Times New Roman"/>
              </a:rPr>
              <a:t>Before </a:t>
            </a:r>
            <a:r>
              <a:rPr sz="2000" spc="-5" dirty="0">
                <a:latin typeface="Times New Roman"/>
                <a:cs typeface="Times New Roman"/>
              </a:rPr>
              <a:t>moving </a:t>
            </a:r>
            <a:r>
              <a:rPr sz="2000" dirty="0">
                <a:latin typeface="Times New Roman"/>
                <a:cs typeface="Times New Roman"/>
              </a:rPr>
              <a:t>the IT operations to the cloud a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  should consider the following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steps: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5715" indent="-457834">
              <a:lnSpc>
                <a:spcPct val="100000"/>
              </a:lnSpc>
              <a:buAutoNum type="arabicPeriod"/>
              <a:tabLst>
                <a:tab pos="1275715" algn="l"/>
                <a:tab pos="1276350" algn="l"/>
              </a:tabLst>
            </a:pPr>
            <a:r>
              <a:rPr sz="2000" dirty="0">
                <a:latin typeface="Times New Roman"/>
                <a:cs typeface="Times New Roman"/>
              </a:rPr>
              <a:t>Evaluate cloud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1275715" marR="508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75715" algn="l"/>
                <a:tab pos="1276350" algn="l"/>
              </a:tabLst>
            </a:pPr>
            <a:r>
              <a:rPr sz="2000" dirty="0">
                <a:latin typeface="Times New Roman"/>
                <a:cs typeface="Times New Roman"/>
              </a:rPr>
              <a:t>Identify the value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your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spc="5" dirty="0">
                <a:latin typeface="Times New Roman"/>
                <a:cs typeface="Times New Roman"/>
              </a:rPr>
              <a:t>now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 in 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future.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1275715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75715" algn="l"/>
                <a:tab pos="1276350" algn="l"/>
              </a:tabLst>
            </a:pPr>
            <a:r>
              <a:rPr sz="2000" dirty="0">
                <a:latin typeface="Times New Roman"/>
                <a:cs typeface="Times New Roman"/>
              </a:rPr>
              <a:t>Choose an </a:t>
            </a:r>
            <a:r>
              <a:rPr sz="2000" spc="-5" dirty="0">
                <a:latin typeface="Times New Roman"/>
                <a:cs typeface="Times New Roman"/>
              </a:rPr>
              <a:t>appropriate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29818" y="1151890"/>
            <a:ext cx="9273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All the data </a:t>
            </a:r>
            <a:r>
              <a:rPr sz="2400" b="1" spc="-20" dirty="0">
                <a:latin typeface="Times New Roman"/>
                <a:cs typeface="Times New Roman"/>
              </a:rPr>
              <a:t>are </a:t>
            </a:r>
            <a:r>
              <a:rPr sz="2400" b="1" spc="-10" dirty="0">
                <a:latin typeface="Times New Roman"/>
                <a:cs typeface="Times New Roman"/>
              </a:rPr>
              <a:t>stored </a:t>
            </a:r>
            <a:r>
              <a:rPr sz="2400" b="1" spc="-5" dirty="0">
                <a:latin typeface="Times New Roman"/>
                <a:cs typeface="Times New Roman"/>
              </a:rPr>
              <a:t>on </a:t>
            </a:r>
            <a:r>
              <a:rPr sz="2400" b="1" dirty="0">
                <a:latin typeface="Times New Roman"/>
                <a:cs typeface="Times New Roman"/>
              </a:rPr>
              <a:t>Facebook servers located all </a:t>
            </a:r>
            <a:r>
              <a:rPr sz="2400" b="1" spc="-10" dirty="0">
                <a:latin typeface="Times New Roman"/>
                <a:cs typeface="Times New Roman"/>
              </a:rPr>
              <a:t>across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globe.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83735" y="2147316"/>
            <a:ext cx="3631691" cy="3630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560564" y="3794759"/>
            <a:ext cx="4136135" cy="236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682740" cy="491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Evaluate cloud computing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costs</a:t>
            </a:r>
            <a:endParaRPr sz="2400">
              <a:latin typeface="Times New Roman"/>
              <a:cs typeface="Times New Roman"/>
            </a:endParaRPr>
          </a:p>
          <a:p>
            <a:pPr marL="704215" marR="491490" indent="-343535">
              <a:lnSpc>
                <a:spcPct val="100000"/>
              </a:lnSpc>
              <a:spcBef>
                <a:spcPts val="2050"/>
              </a:spcBef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dirty="0">
                <a:latin typeface="Times New Roman"/>
                <a:cs typeface="Times New Roman"/>
              </a:rPr>
              <a:t>It is essential to </a:t>
            </a:r>
            <a:r>
              <a:rPr sz="2000" spc="-5" dirty="0">
                <a:latin typeface="Times New Roman"/>
                <a:cs typeface="Times New Roman"/>
              </a:rPr>
              <a:t>calculate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30" dirty="0">
                <a:latin typeface="Times New Roman"/>
                <a:cs typeface="Times New Roman"/>
              </a:rPr>
              <a:t>Total </a:t>
            </a:r>
            <a:r>
              <a:rPr sz="2000" dirty="0">
                <a:latin typeface="Times New Roman"/>
                <a:cs typeface="Times New Roman"/>
              </a:rPr>
              <a:t>Cost of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Ownership  (TCO).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4215" marR="901700" indent="-343535">
              <a:lnSpc>
                <a:spcPct val="100000"/>
              </a:lnSpc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dirty="0">
                <a:latin typeface="Times New Roman"/>
                <a:cs typeface="Times New Roman"/>
              </a:rPr>
              <a:t>TCO is the </a:t>
            </a:r>
            <a:r>
              <a:rPr sz="2000" spc="-5" dirty="0">
                <a:latin typeface="Times New Roman"/>
                <a:cs typeface="Times New Roman"/>
              </a:rPr>
              <a:t>complete </a:t>
            </a:r>
            <a:r>
              <a:rPr sz="2000" dirty="0">
                <a:latin typeface="Times New Roman"/>
                <a:cs typeface="Times New Roman"/>
              </a:rPr>
              <a:t>cost of an object or service  throughout </a:t>
            </a:r>
            <a:r>
              <a:rPr sz="2000" spc="-5" dirty="0">
                <a:latin typeface="Times New Roman"/>
                <a:cs typeface="Times New Roman"/>
              </a:rPr>
              <a:t>its lifetime, </a:t>
            </a:r>
            <a:r>
              <a:rPr sz="2000" dirty="0">
                <a:latin typeface="Times New Roman"/>
                <a:cs typeface="Times New Roman"/>
              </a:rPr>
              <a:t>from purchase to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disposal,  including both direct and indirect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4215" marR="36830" indent="-343535">
              <a:lnSpc>
                <a:spcPct val="100000"/>
              </a:lnSpc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dirty="0">
                <a:latin typeface="Times New Roman"/>
                <a:cs typeface="Times New Roman"/>
              </a:rPr>
              <a:t>The TCO for cloud services </a:t>
            </a:r>
            <a:r>
              <a:rPr sz="2000" spc="-5" dirty="0">
                <a:latin typeface="Times New Roman"/>
                <a:cs typeface="Times New Roman"/>
              </a:rPr>
              <a:t>must </a:t>
            </a:r>
            <a:r>
              <a:rPr sz="2000" dirty="0">
                <a:latin typeface="Times New Roman"/>
                <a:cs typeface="Times New Roman"/>
              </a:rPr>
              <a:t>be compared with the  TCO of handling the </a:t>
            </a:r>
            <a:r>
              <a:rPr sz="2000" spc="-5" dirty="0">
                <a:latin typeface="Times New Roman"/>
                <a:cs typeface="Times New Roman"/>
              </a:rPr>
              <a:t>same </a:t>
            </a:r>
            <a:r>
              <a:rPr sz="2000" dirty="0">
                <a:latin typeface="Times New Roman"/>
                <a:cs typeface="Times New Roman"/>
              </a:rPr>
              <a:t>services in-house before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opting  for cloud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04215" marR="5080" indent="-343535">
              <a:lnSpc>
                <a:spcPct val="100000"/>
              </a:lnSpc>
              <a:buFont typeface="Arial"/>
              <a:buChar char="•"/>
              <a:tabLst>
                <a:tab pos="704215" algn="l"/>
                <a:tab pos="704850" algn="l"/>
              </a:tabLst>
            </a:pPr>
            <a:r>
              <a:rPr sz="2000" dirty="0">
                <a:latin typeface="Times New Roman"/>
                <a:cs typeface="Times New Roman"/>
              </a:rPr>
              <a:t>Besides, the TCO of an </a:t>
            </a:r>
            <a:r>
              <a:rPr sz="2000" spc="-5" dirty="0">
                <a:latin typeface="Times New Roman"/>
                <a:cs typeface="Times New Roman"/>
              </a:rPr>
              <a:t>on-premise </a:t>
            </a: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deployment  model </a:t>
            </a:r>
            <a:r>
              <a:rPr sz="2000" dirty="0">
                <a:latin typeface="Times New Roman"/>
                <a:cs typeface="Times New Roman"/>
              </a:rPr>
              <a:t>will be higher than an external private cloud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  </a:t>
            </a:r>
            <a:r>
              <a:rPr sz="2000" spc="-5" dirty="0">
                <a:latin typeface="Times New Roman"/>
                <a:cs typeface="Times New Roman"/>
              </a:rPr>
              <a:t>managed </a:t>
            </a:r>
            <a:r>
              <a:rPr sz="2000" dirty="0">
                <a:latin typeface="Times New Roman"/>
                <a:cs typeface="Times New Roman"/>
              </a:rPr>
              <a:t>by a service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882128" y="1912620"/>
            <a:ext cx="3709416" cy="328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6529070" cy="3716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Determine </a:t>
            </a:r>
            <a:r>
              <a:rPr sz="2400" b="1" spc="-5" dirty="0">
                <a:latin typeface="Times New Roman"/>
                <a:cs typeface="Times New Roman"/>
              </a:rPr>
              <a:t>Return on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Investment</a:t>
            </a:r>
            <a:endParaRPr sz="2400">
              <a:latin typeface="Times New Roman"/>
              <a:cs typeface="Times New Roman"/>
            </a:endParaRPr>
          </a:p>
          <a:p>
            <a:pPr marL="393065" marR="85725">
              <a:lnSpc>
                <a:spcPct val="100000"/>
              </a:lnSpc>
              <a:spcBef>
                <a:spcPts val="2175"/>
              </a:spcBef>
            </a:pPr>
            <a:r>
              <a:rPr sz="2000" dirty="0">
                <a:latin typeface="Times New Roman"/>
                <a:cs typeface="Times New Roman"/>
              </a:rPr>
              <a:t>Return on </a:t>
            </a:r>
            <a:r>
              <a:rPr sz="2000" spc="-5" dirty="0">
                <a:latin typeface="Times New Roman"/>
                <a:cs typeface="Times New Roman"/>
              </a:rPr>
              <a:t>investment </a:t>
            </a:r>
            <a:r>
              <a:rPr sz="2000" dirty="0">
                <a:latin typeface="Times New Roman"/>
                <a:cs typeface="Times New Roman"/>
              </a:rPr>
              <a:t>(ROI) is a performance </a:t>
            </a:r>
            <a:r>
              <a:rPr sz="2000" spc="-5" dirty="0">
                <a:latin typeface="Times New Roman"/>
                <a:cs typeface="Times New Roman"/>
              </a:rPr>
              <a:t>measure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  to evaluate </a:t>
            </a:r>
            <a:r>
              <a:rPr sz="2000" spc="-5" dirty="0">
                <a:latin typeface="Times New Roman"/>
                <a:cs typeface="Times New Roman"/>
              </a:rPr>
              <a:t>investment efficiency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compare multiple  </a:t>
            </a:r>
            <a:r>
              <a:rPr sz="2000" dirty="0">
                <a:latin typeface="Times New Roman"/>
                <a:cs typeface="Times New Roman"/>
              </a:rPr>
              <a:t>investments.</a:t>
            </a:r>
            <a:endParaRPr sz="2000">
              <a:latin typeface="Times New Roman"/>
              <a:cs typeface="Times New Roman"/>
            </a:endParaRPr>
          </a:p>
          <a:p>
            <a:pPr marL="393065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It is </a:t>
            </a:r>
            <a:r>
              <a:rPr sz="2000" spc="-5" dirty="0">
                <a:latin typeface="Times New Roman"/>
                <a:cs typeface="Times New Roman"/>
              </a:rPr>
              <a:t>calculated </a:t>
            </a:r>
            <a:r>
              <a:rPr sz="2000" dirty="0">
                <a:latin typeface="Times New Roman"/>
                <a:cs typeface="Times New Roman"/>
              </a:rPr>
              <a:t>by dividing the benefit of the </a:t>
            </a:r>
            <a:r>
              <a:rPr sz="2000" spc="-5" dirty="0">
                <a:latin typeface="Times New Roman"/>
                <a:cs typeface="Times New Roman"/>
              </a:rPr>
              <a:t>investment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(net  gain or loss) by the cost of the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investment.</a:t>
            </a:r>
            <a:endParaRPr sz="20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greater the ROI, the </a:t>
            </a:r>
            <a:r>
              <a:rPr sz="2000" spc="-5" dirty="0">
                <a:latin typeface="Times New Roman"/>
                <a:cs typeface="Times New Roman"/>
              </a:rPr>
              <a:t>better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investment.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formula </a:t>
            </a:r>
            <a:r>
              <a:rPr sz="2000" dirty="0">
                <a:latin typeface="Times New Roman"/>
                <a:cs typeface="Times New Roman"/>
              </a:rPr>
              <a:t>is as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84963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ROI = (benefit – investment cost) / (investment</a:t>
            </a:r>
            <a:r>
              <a:rPr sz="2000" b="1" spc="-1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cost)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87640" y="2737104"/>
            <a:ext cx="4037076" cy="226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818" y="1159509"/>
            <a:ext cx="7080250" cy="516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Determine </a:t>
            </a:r>
            <a:r>
              <a:rPr sz="2400" b="1" spc="-5" dirty="0">
                <a:latin typeface="Times New Roman"/>
                <a:cs typeface="Times New Roman"/>
              </a:rPr>
              <a:t>Return on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Investment</a:t>
            </a:r>
            <a:endParaRPr sz="24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  <a:spcBef>
                <a:spcPts val="1555"/>
              </a:spcBef>
            </a:pPr>
            <a:r>
              <a:rPr sz="2000" spc="-5" dirty="0">
                <a:latin typeface="Times New Roman"/>
                <a:cs typeface="Times New Roman"/>
              </a:rPr>
              <a:t>Company </a:t>
            </a:r>
            <a:r>
              <a:rPr sz="2000" spc="5" dirty="0">
                <a:latin typeface="Times New Roman"/>
                <a:cs typeface="Times New Roman"/>
              </a:rPr>
              <a:t>XYZ </a:t>
            </a:r>
            <a:r>
              <a:rPr sz="2000" dirty="0">
                <a:latin typeface="Times New Roman"/>
                <a:cs typeface="Times New Roman"/>
              </a:rPr>
              <a:t>is trying to decide whether it should invest in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new SAN or </a:t>
            </a:r>
            <a:r>
              <a:rPr sz="2000" spc="-5" dirty="0">
                <a:latin typeface="Times New Roman"/>
                <a:cs typeface="Times New Roman"/>
              </a:rPr>
              <a:t>utilize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35330" marR="3556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35330" algn="l"/>
                <a:tab pos="735965" algn="l"/>
              </a:tabLst>
            </a:pPr>
            <a:r>
              <a:rPr sz="2000" dirty="0">
                <a:latin typeface="Times New Roman"/>
                <a:cs typeface="Times New Roman"/>
              </a:rPr>
              <a:t>Factors going into the benefit of cloud storage </a:t>
            </a:r>
            <a:r>
              <a:rPr sz="2000" spc="-5" dirty="0">
                <a:latin typeface="Times New Roman"/>
                <a:cs typeface="Times New Roman"/>
              </a:rPr>
              <a:t>might </a:t>
            </a:r>
            <a:r>
              <a:rPr sz="2000" dirty="0">
                <a:latin typeface="Times New Roman"/>
                <a:cs typeface="Times New Roman"/>
              </a:rPr>
              <a:t>include  the reduced capital </a:t>
            </a:r>
            <a:r>
              <a:rPr sz="2000" spc="-5" dirty="0">
                <a:latin typeface="Times New Roman"/>
                <a:cs typeface="Times New Roman"/>
              </a:rPr>
              <a:t>investment, </a:t>
            </a:r>
            <a:r>
              <a:rPr sz="2000" dirty="0">
                <a:latin typeface="Times New Roman"/>
                <a:cs typeface="Times New Roman"/>
              </a:rPr>
              <a:t>reduction in </a:t>
            </a:r>
            <a:r>
              <a:rPr sz="2000" spc="-5" dirty="0">
                <a:latin typeface="Times New Roman"/>
                <a:cs typeface="Times New Roman"/>
              </a:rPr>
              <a:t>administrative  </a:t>
            </a:r>
            <a:r>
              <a:rPr sz="2000" dirty="0">
                <a:latin typeface="Times New Roman"/>
                <a:cs typeface="Times New Roman"/>
              </a:rPr>
              <a:t>overhead and reduced power costs in the in-house data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35330" marR="5080" indent="-342900">
              <a:lnSpc>
                <a:spcPct val="100000"/>
              </a:lnSpc>
              <a:buFont typeface="Arial"/>
              <a:buChar char="•"/>
              <a:tabLst>
                <a:tab pos="735330" algn="l"/>
                <a:tab pos="73596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investment </a:t>
            </a:r>
            <a:r>
              <a:rPr sz="2000" dirty="0">
                <a:latin typeface="Times New Roman"/>
                <a:cs typeface="Times New Roman"/>
              </a:rPr>
              <a:t>cost would include both the up-front costs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 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subscription </a:t>
            </a:r>
            <a:r>
              <a:rPr sz="2000" dirty="0">
                <a:latin typeface="Times New Roman"/>
                <a:cs typeface="Times New Roman"/>
              </a:rPr>
              <a:t>cost for a set period of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42265" marR="313055" indent="-342265" algn="r">
              <a:lnSpc>
                <a:spcPct val="100000"/>
              </a:lnSpc>
              <a:buFont typeface="Arial"/>
              <a:buChar char="•"/>
              <a:tabLst>
                <a:tab pos="342265" algn="l"/>
                <a:tab pos="342900" algn="l"/>
              </a:tabLst>
            </a:pPr>
            <a:r>
              <a:rPr sz="2000" dirty="0">
                <a:latin typeface="Times New Roman"/>
                <a:cs typeface="Times New Roman"/>
              </a:rPr>
              <a:t>Using the ROI formula, </a:t>
            </a:r>
            <a:r>
              <a:rPr sz="2000" spc="-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determine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long it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endParaRPr sz="2000">
              <a:latin typeface="Times New Roman"/>
              <a:cs typeface="Times New Roman"/>
            </a:endParaRPr>
          </a:p>
          <a:p>
            <a:pPr marR="334010" algn="r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take to </a:t>
            </a:r>
            <a:r>
              <a:rPr sz="2000" dirty="0">
                <a:latin typeface="Times New Roman"/>
                <a:cs typeface="Times New Roman"/>
              </a:rPr>
              <a:t>break even (0 ROI) and to see value (positive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ROI).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35330" marR="500380" indent="-342900">
              <a:lnSpc>
                <a:spcPct val="100000"/>
              </a:lnSpc>
              <a:buFont typeface="Arial"/>
              <a:buChar char="•"/>
              <a:tabLst>
                <a:tab pos="735330" algn="l"/>
                <a:tab pos="735965" algn="l"/>
              </a:tabLst>
            </a:pPr>
            <a:r>
              <a:rPr sz="2000" dirty="0">
                <a:latin typeface="Times New Roman"/>
                <a:cs typeface="Times New Roman"/>
              </a:rPr>
              <a:t>A negative ROI </a:t>
            </a:r>
            <a:r>
              <a:rPr sz="2000" spc="-5" dirty="0">
                <a:latin typeface="Times New Roman"/>
                <a:cs typeface="Times New Roman"/>
              </a:rPr>
              <a:t>indicates </a:t>
            </a:r>
            <a:r>
              <a:rPr sz="2000" dirty="0">
                <a:latin typeface="Times New Roman"/>
                <a:cs typeface="Times New Roman"/>
              </a:rPr>
              <a:t>that it will cost the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  </a:t>
            </a:r>
            <a:r>
              <a:rPr sz="2000" spc="-25" dirty="0">
                <a:latin typeface="Times New Roman"/>
                <a:cs typeface="Times New Roman"/>
              </a:rPr>
              <a:t>money.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111995" y="4131564"/>
            <a:ext cx="2910840" cy="2183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7075" y="1159509"/>
            <a:ext cx="8648065" cy="516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Choosing the </a:t>
            </a:r>
            <a:r>
              <a:rPr sz="2400" b="1" spc="-10" dirty="0">
                <a:latin typeface="Times New Roman"/>
                <a:cs typeface="Times New Roman"/>
              </a:rPr>
              <a:t>Appropriate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  <a:p>
            <a:pPr marL="395605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Times New Roman"/>
                <a:cs typeface="Times New Roman"/>
              </a:rPr>
              <a:t>Choosing the appropriate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dirty="0">
                <a:latin typeface="Times New Roman"/>
                <a:cs typeface="Times New Roman"/>
              </a:rPr>
              <a:t>is a </a:t>
            </a:r>
            <a:r>
              <a:rPr sz="2000" spc="-5" dirty="0">
                <a:latin typeface="Times New Roman"/>
                <a:cs typeface="Times New Roman"/>
              </a:rPr>
              <a:t>critical </a:t>
            </a:r>
            <a:r>
              <a:rPr sz="2000" dirty="0">
                <a:latin typeface="Times New Roman"/>
                <a:cs typeface="Times New Roman"/>
              </a:rPr>
              <a:t>decision that </a:t>
            </a:r>
            <a:r>
              <a:rPr sz="2000" spc="-5" dirty="0">
                <a:latin typeface="Times New Roman"/>
                <a:cs typeface="Times New Roman"/>
              </a:rPr>
              <a:t>will impact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planning,</a:t>
            </a:r>
            <a:endParaRPr sz="2000">
              <a:latin typeface="Times New Roman"/>
              <a:cs typeface="Times New Roman"/>
            </a:endParaRPr>
          </a:p>
          <a:p>
            <a:pPr marL="39560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cost, and business processes at a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minimum.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9560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Public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clouds:</a:t>
            </a:r>
            <a:endParaRPr sz="2000">
              <a:latin typeface="Times New Roman"/>
              <a:cs typeface="Times New Roman"/>
            </a:endParaRPr>
          </a:p>
          <a:p>
            <a:pPr marL="85280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Startups and </a:t>
            </a:r>
            <a:r>
              <a:rPr sz="2000" spc="-10" dirty="0">
                <a:latin typeface="Times New Roman"/>
                <a:cs typeface="Times New Roman"/>
              </a:rPr>
              <a:t>small </a:t>
            </a:r>
            <a:r>
              <a:rPr sz="2000" dirty="0">
                <a:latin typeface="Times New Roman"/>
                <a:cs typeface="Times New Roman"/>
              </a:rPr>
              <a:t>businesses and those with variable need of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95605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Private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clouds:</a:t>
            </a:r>
            <a:endParaRPr sz="2000">
              <a:latin typeface="Times New Roman"/>
              <a:cs typeface="Times New Roman"/>
            </a:endParaRPr>
          </a:p>
          <a:p>
            <a:pPr marL="852805" marR="216535" indent="635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For businesses which already have invested big </a:t>
            </a:r>
            <a:r>
              <a:rPr sz="2000" spc="-10" dirty="0">
                <a:latin typeface="Times New Roman"/>
                <a:cs typeface="Times New Roman"/>
              </a:rPr>
              <a:t>time </a:t>
            </a:r>
            <a:r>
              <a:rPr sz="2000" dirty="0">
                <a:latin typeface="Times New Roman"/>
                <a:cs typeface="Times New Roman"/>
              </a:rPr>
              <a:t>in IT </a:t>
            </a:r>
            <a:r>
              <a:rPr sz="2000" spc="-5" dirty="0">
                <a:latin typeface="Times New Roman"/>
                <a:cs typeface="Times New Roman"/>
              </a:rPr>
              <a:t>infrastructure,  </a:t>
            </a:r>
            <a:r>
              <a:rPr sz="2000" dirty="0">
                <a:latin typeface="Times New Roman"/>
                <a:cs typeface="Times New Roman"/>
              </a:rPr>
              <a:t>private cloud can help use it </a:t>
            </a:r>
            <a:r>
              <a:rPr sz="2000" spc="-5" dirty="0">
                <a:latin typeface="Times New Roman"/>
                <a:cs typeface="Times New Roman"/>
              </a:rPr>
              <a:t>more efficiently </a:t>
            </a:r>
            <a:r>
              <a:rPr sz="2000" dirty="0">
                <a:latin typeface="Times New Roman"/>
                <a:cs typeface="Times New Roman"/>
              </a:rPr>
              <a:t>and have greater control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  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95605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Hybrid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clouds:</a:t>
            </a:r>
            <a:endParaRPr sz="2000">
              <a:latin typeface="Times New Roman"/>
              <a:cs typeface="Times New Roman"/>
            </a:endParaRPr>
          </a:p>
          <a:p>
            <a:pPr marL="852805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Hybrid clouds are suitable for businesses that generally would benefit from  private cloud services </a:t>
            </a:r>
            <a:r>
              <a:rPr sz="2000" spc="5" dirty="0">
                <a:latin typeface="Times New Roman"/>
                <a:cs typeface="Times New Roman"/>
              </a:rPr>
              <a:t>but </a:t>
            </a:r>
            <a:r>
              <a:rPr sz="2000" dirty="0">
                <a:latin typeface="Times New Roman"/>
                <a:cs typeface="Times New Roman"/>
              </a:rPr>
              <a:t>occasionally have periods of high </a:t>
            </a:r>
            <a:r>
              <a:rPr sz="2000" spc="-5" dirty="0">
                <a:latin typeface="Times New Roman"/>
                <a:cs typeface="Times New Roman"/>
              </a:rPr>
              <a:t>demand.</a:t>
            </a:r>
            <a:r>
              <a:rPr sz="2000" spc="-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During  these high-demand </a:t>
            </a:r>
            <a:r>
              <a:rPr sz="2000" spc="-5" dirty="0">
                <a:latin typeface="Times New Roman"/>
                <a:cs typeface="Times New Roman"/>
              </a:rPr>
              <a:t>times, </a:t>
            </a:r>
            <a:r>
              <a:rPr sz="2000" dirty="0">
                <a:latin typeface="Times New Roman"/>
                <a:cs typeface="Times New Roman"/>
              </a:rPr>
              <a:t>public cloud resources can be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83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 </a:t>
            </a:r>
            <a:r>
              <a:rPr sz="2400" b="1" spc="-15" dirty="0">
                <a:latin typeface="Arial"/>
                <a:cs typeface="Arial"/>
              </a:rPr>
              <a:t>to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84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26894" y="2737866"/>
            <a:ext cx="7540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5" dirty="0">
                <a:latin typeface="Arial"/>
                <a:cs typeface="Arial"/>
              </a:rPr>
              <a:t>Cloud Computing Case</a:t>
            </a:r>
            <a:r>
              <a:rPr sz="4000" b="1" spc="-70" dirty="0">
                <a:latin typeface="Arial"/>
                <a:cs typeface="Arial"/>
              </a:rPr>
              <a:t> </a:t>
            </a:r>
            <a:r>
              <a:rPr sz="4000" b="1" spc="-25" dirty="0">
                <a:latin typeface="Arial"/>
                <a:cs typeface="Arial"/>
              </a:rPr>
              <a:t>Studies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511296" y="3368040"/>
            <a:ext cx="5038344" cy="2988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0875" y="1159509"/>
            <a:ext cx="10888980" cy="180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 Study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latin typeface="Times New Roman"/>
                <a:cs typeface="Times New Roman"/>
              </a:rPr>
              <a:t>WhatsApp (hosted on </a:t>
            </a:r>
            <a:r>
              <a:rPr sz="2000" b="1" spc="-5" dirty="0">
                <a:latin typeface="Times New Roman"/>
                <a:cs typeface="Times New Roman"/>
              </a:rPr>
              <a:t>IBM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Softlayer)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929005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WhatsApp started as an inexpensive </a:t>
            </a:r>
            <a:r>
              <a:rPr sz="2000" spc="-5" dirty="0">
                <a:latin typeface="Times New Roman"/>
                <a:cs typeface="Times New Roman"/>
              </a:rPr>
              <a:t>messaging </a:t>
            </a:r>
            <a:r>
              <a:rPr sz="2000" dirty="0">
                <a:latin typeface="Times New Roman"/>
                <a:cs typeface="Times New Roman"/>
              </a:rPr>
              <a:t>service to </a:t>
            </a:r>
            <a:r>
              <a:rPr sz="2000" spc="-5" dirty="0">
                <a:latin typeface="Times New Roman"/>
                <a:cs typeface="Times New Roman"/>
              </a:rPr>
              <a:t>link </a:t>
            </a:r>
            <a:r>
              <a:rPr sz="2000" dirty="0">
                <a:latin typeface="Times New Roman"/>
                <a:cs typeface="Times New Roman"/>
              </a:rPr>
              <a:t>people over internet. </a:t>
            </a: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 short period of </a:t>
            </a:r>
            <a:r>
              <a:rPr sz="2000" spc="-10" dirty="0">
                <a:latin typeface="Times New Roman"/>
                <a:cs typeface="Times New Roman"/>
              </a:rPr>
              <a:t>time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became </a:t>
            </a:r>
            <a:r>
              <a:rPr sz="2000" dirty="0">
                <a:latin typeface="Times New Roman"/>
                <a:cs typeface="Times New Roman"/>
              </a:rPr>
              <a:t>a huge success and a </a:t>
            </a:r>
            <a:r>
              <a:rPr sz="2000" spc="-5" dirty="0">
                <a:latin typeface="Times New Roman"/>
                <a:cs typeface="Times New Roman"/>
              </a:rPr>
              <a:t>messaging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giant.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85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595359" y="4736591"/>
            <a:ext cx="3227831" cy="1620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29700" y="2578607"/>
            <a:ext cx="2359152" cy="1399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0875" y="1159509"/>
            <a:ext cx="7962900" cy="485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 Study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latin typeface="Times New Roman"/>
                <a:cs typeface="Times New Roman"/>
              </a:rPr>
              <a:t>Case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Scenario: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929005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At the beginning, WhatsApp had 50 </a:t>
            </a:r>
            <a:r>
              <a:rPr sz="2000" spc="-5" dirty="0">
                <a:latin typeface="Times New Roman"/>
                <a:cs typeface="Times New Roman"/>
              </a:rPr>
              <a:t>million </a:t>
            </a:r>
            <a:r>
              <a:rPr sz="2000" dirty="0">
                <a:latin typeface="Times New Roman"/>
                <a:cs typeface="Times New Roman"/>
              </a:rPr>
              <a:t>users. This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grew  to </a:t>
            </a:r>
            <a:r>
              <a:rPr sz="2000" spc="5" dirty="0">
                <a:latin typeface="Times New Roman"/>
                <a:cs typeface="Times New Roman"/>
              </a:rPr>
              <a:t>200 </a:t>
            </a:r>
            <a:r>
              <a:rPr sz="2000" spc="-5" dirty="0">
                <a:latin typeface="Times New Roman"/>
                <a:cs typeface="Times New Roman"/>
              </a:rPr>
              <a:t>million </a:t>
            </a:r>
            <a:r>
              <a:rPr sz="2000" dirty="0">
                <a:latin typeface="Times New Roman"/>
                <a:cs typeface="Times New Roman"/>
              </a:rPr>
              <a:t>by third </a:t>
            </a:r>
            <a:r>
              <a:rPr sz="2000" spc="-5" dirty="0">
                <a:latin typeface="Times New Roman"/>
                <a:cs typeface="Times New Roman"/>
              </a:rPr>
              <a:t>year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operation and doubled in the next  </a:t>
            </a:r>
            <a:r>
              <a:rPr sz="2000" spc="-5" dirty="0">
                <a:latin typeface="Times New Roman"/>
                <a:cs typeface="Times New Roman"/>
              </a:rPr>
              <a:t>year </a:t>
            </a:r>
            <a:r>
              <a:rPr sz="2000" dirty="0">
                <a:latin typeface="Times New Roman"/>
                <a:cs typeface="Times New Roman"/>
              </a:rPr>
              <a:t>and reached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 </a:t>
            </a:r>
            <a:r>
              <a:rPr sz="2000" spc="5" dirty="0">
                <a:latin typeface="Times New Roman"/>
                <a:cs typeface="Times New Roman"/>
              </a:rPr>
              <a:t>400 </a:t>
            </a:r>
            <a:r>
              <a:rPr sz="2000" spc="-5" dirty="0">
                <a:latin typeface="Times New Roman"/>
                <a:cs typeface="Times New Roman"/>
              </a:rPr>
              <a:t>million </a:t>
            </a:r>
            <a:r>
              <a:rPr sz="2000" dirty="0">
                <a:latin typeface="Times New Roman"/>
                <a:cs typeface="Times New Roman"/>
              </a:rPr>
              <a:t>users. The </a:t>
            </a:r>
            <a:r>
              <a:rPr sz="2000" spc="-5" dirty="0">
                <a:latin typeface="Times New Roman"/>
                <a:cs typeface="Times New Roman"/>
              </a:rPr>
              <a:t>ever </a:t>
            </a:r>
            <a:r>
              <a:rPr sz="2000" dirty="0">
                <a:latin typeface="Times New Roman"/>
                <a:cs typeface="Times New Roman"/>
              </a:rPr>
              <a:t>growing  numbers of users was a real challenge for WhatsApp. The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messaging  </a:t>
            </a:r>
            <a:r>
              <a:rPr sz="2000" dirty="0">
                <a:latin typeface="Times New Roman"/>
                <a:cs typeface="Times New Roman"/>
              </a:rPr>
              <a:t>giant </a:t>
            </a:r>
            <a:r>
              <a:rPr sz="2000" spc="-5" dirty="0">
                <a:latin typeface="Times New Roman"/>
                <a:cs typeface="Times New Roman"/>
              </a:rPr>
              <a:t>made </a:t>
            </a:r>
            <a:r>
              <a:rPr sz="2000" dirty="0">
                <a:latin typeface="Times New Roman"/>
                <a:cs typeface="Times New Roman"/>
              </a:rPr>
              <a:t>top news in 2014 when Facebook announced it would  acquire WhatsApp for a whopping </a:t>
            </a:r>
            <a:r>
              <a:rPr sz="2000" spc="5" dirty="0">
                <a:latin typeface="Times New Roman"/>
                <a:cs typeface="Times New Roman"/>
              </a:rPr>
              <a:t>$19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billion.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Solution: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929005" marR="1841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Company </a:t>
            </a:r>
            <a:r>
              <a:rPr sz="2000" dirty="0">
                <a:latin typeface="Times New Roman"/>
                <a:cs typeface="Times New Roman"/>
              </a:rPr>
              <a:t>turned to IBM </a:t>
            </a:r>
            <a:r>
              <a:rPr sz="2000" spc="-5" dirty="0">
                <a:latin typeface="Times New Roman"/>
                <a:cs typeface="Times New Roman"/>
              </a:rPr>
              <a:t>Softlayer </a:t>
            </a:r>
            <a:r>
              <a:rPr sz="2000" dirty="0">
                <a:latin typeface="Times New Roman"/>
                <a:cs typeface="Times New Roman"/>
              </a:rPr>
              <a:t>to find unique platform as a  service </a:t>
            </a:r>
            <a:r>
              <a:rPr sz="2000" spc="-5" dirty="0">
                <a:latin typeface="Times New Roman"/>
                <a:cs typeface="Times New Roman"/>
              </a:rPr>
              <a:t>capabilities </a:t>
            </a:r>
            <a:r>
              <a:rPr sz="2000" dirty="0">
                <a:latin typeface="Times New Roman"/>
                <a:cs typeface="Times New Roman"/>
              </a:rPr>
              <a:t>which could connect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app and data to the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  and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exponential growth in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86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407907" y="4468367"/>
            <a:ext cx="3183636" cy="188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0875" y="1159509"/>
            <a:ext cx="7161530" cy="516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 Study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latin typeface="Times New Roman"/>
                <a:cs typeface="Times New Roman"/>
              </a:rPr>
              <a:t>WhatsApp (hosted on </a:t>
            </a:r>
            <a:r>
              <a:rPr sz="2000" b="1" spc="-5" dirty="0">
                <a:latin typeface="Times New Roman"/>
                <a:cs typeface="Times New Roman"/>
              </a:rPr>
              <a:t>IBM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Softlayer)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Benefits: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1905" indent="-343535">
              <a:lnSpc>
                <a:spcPct val="100000"/>
              </a:lnSpc>
              <a:buFont typeface="Arial"/>
              <a:buChar char="•"/>
              <a:tabLst>
                <a:tab pos="1271905" algn="l"/>
                <a:tab pos="1272540" algn="l"/>
              </a:tabLst>
            </a:pPr>
            <a:r>
              <a:rPr sz="2000" dirty="0">
                <a:latin typeface="Times New Roman"/>
                <a:cs typeface="Times New Roman"/>
              </a:rPr>
              <a:t>Exchange of data can be done on the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271905" marR="792480" indent="-342900">
              <a:lnSpc>
                <a:spcPct val="100000"/>
              </a:lnSpc>
              <a:buFont typeface="Arial"/>
              <a:buChar char="•"/>
              <a:tabLst>
                <a:tab pos="1271905" algn="l"/>
                <a:tab pos="1272540" algn="l"/>
              </a:tabLst>
            </a:pPr>
            <a:r>
              <a:rPr sz="2000" dirty="0">
                <a:latin typeface="Times New Roman"/>
                <a:cs typeface="Times New Roman"/>
              </a:rPr>
              <a:t>Developers do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need to spend </a:t>
            </a:r>
            <a:r>
              <a:rPr sz="2000" spc="-10" dirty="0">
                <a:latin typeface="Times New Roman"/>
                <a:cs typeface="Times New Roman"/>
              </a:rPr>
              <a:t>time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  </a:t>
            </a:r>
            <a:r>
              <a:rPr sz="2000" spc="-5" dirty="0">
                <a:latin typeface="Times New Roman"/>
                <a:cs typeface="Times New Roman"/>
              </a:rPr>
              <a:t>management.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271905" marR="109220" indent="-342900">
              <a:lnSpc>
                <a:spcPct val="100000"/>
              </a:lnSpc>
              <a:buFont typeface="Arial"/>
              <a:buChar char="•"/>
              <a:tabLst>
                <a:tab pos="1271905" algn="l"/>
                <a:tab pos="1272540" algn="l"/>
              </a:tabLst>
            </a:pP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dirty="0">
                <a:latin typeface="Times New Roman"/>
                <a:cs typeface="Times New Roman"/>
              </a:rPr>
              <a:t>this </a:t>
            </a:r>
            <a:r>
              <a:rPr sz="2000" spc="-5" dirty="0">
                <a:latin typeface="Times New Roman"/>
                <a:cs typeface="Times New Roman"/>
              </a:rPr>
              <a:t>platform, </a:t>
            </a:r>
            <a:r>
              <a:rPr sz="2000" dirty="0">
                <a:latin typeface="Times New Roman"/>
                <a:cs typeface="Times New Roman"/>
              </a:rPr>
              <a:t>they can extend the </a:t>
            </a:r>
            <a:r>
              <a:rPr sz="2000" spc="-20" dirty="0">
                <a:latin typeface="Times New Roman"/>
                <a:cs typeface="Times New Roman"/>
              </a:rPr>
              <a:t>app’s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capabilities  </a:t>
            </a:r>
            <a:r>
              <a:rPr sz="2000" dirty="0">
                <a:latin typeface="Times New Roman"/>
                <a:cs typeface="Times New Roman"/>
              </a:rPr>
              <a:t>and include a wide variety of both structured and  unstructured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271905" marR="5080" indent="-342900">
              <a:lnSpc>
                <a:spcPct val="100000"/>
              </a:lnSpc>
              <a:buFont typeface="Arial"/>
              <a:buChar char="•"/>
              <a:tabLst>
                <a:tab pos="1271905" algn="l"/>
                <a:tab pos="127254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application </a:t>
            </a:r>
            <a:r>
              <a:rPr sz="2000" dirty="0">
                <a:latin typeface="Times New Roman"/>
                <a:cs typeface="Times New Roman"/>
              </a:rPr>
              <a:t>can be </a:t>
            </a:r>
            <a:r>
              <a:rPr sz="2000" spc="-5" dirty="0">
                <a:latin typeface="Times New Roman"/>
                <a:cs typeface="Times New Roman"/>
              </a:rPr>
              <a:t>accessed </a:t>
            </a:r>
            <a:r>
              <a:rPr sz="2000" dirty="0">
                <a:latin typeface="Times New Roman"/>
                <a:cs typeface="Times New Roman"/>
              </a:rPr>
              <a:t>24/7 and can be </a:t>
            </a:r>
            <a:r>
              <a:rPr sz="2000" spc="-5" dirty="0">
                <a:latin typeface="Times New Roman"/>
                <a:cs typeface="Times New Roman"/>
              </a:rPr>
              <a:t>scaled </a:t>
            </a:r>
            <a:r>
              <a:rPr sz="2000" dirty="0">
                <a:latin typeface="Times New Roman"/>
                <a:cs typeface="Times New Roman"/>
              </a:rPr>
              <a:t>to  </a:t>
            </a:r>
            <a:r>
              <a:rPr sz="2000" spc="-5" dirty="0">
                <a:latin typeface="Times New Roman"/>
                <a:cs typeface="Times New Roman"/>
              </a:rPr>
              <a:t>massive volumes </a:t>
            </a:r>
            <a:r>
              <a:rPr sz="2000" dirty="0">
                <a:latin typeface="Times New Roman"/>
                <a:cs typeface="Times New Roman"/>
              </a:rPr>
              <a:t>of networks, users and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87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608832" y="3596640"/>
            <a:ext cx="4968240" cy="2759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0875" y="1159509"/>
            <a:ext cx="9486900" cy="180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 Study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latin typeface="Times New Roman"/>
                <a:cs typeface="Times New Roman"/>
              </a:rPr>
              <a:t>ICICI Lombard (hosted on </a:t>
            </a:r>
            <a:r>
              <a:rPr sz="2000" b="1" spc="-5" dirty="0">
                <a:latin typeface="Times New Roman"/>
                <a:cs typeface="Times New Roman"/>
              </a:rPr>
              <a:t>Microsoft</a:t>
            </a:r>
            <a:r>
              <a:rPr sz="2000" b="1" spc="-2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Azure)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71805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ICICI Lombard </a:t>
            </a:r>
            <a:r>
              <a:rPr sz="2000" spc="-5" dirty="0">
                <a:latin typeface="Times New Roman"/>
                <a:cs typeface="Times New Roman"/>
              </a:rPr>
              <a:t>lays its </a:t>
            </a:r>
            <a:r>
              <a:rPr sz="2000" dirty="0">
                <a:latin typeface="Times New Roman"/>
                <a:cs typeface="Times New Roman"/>
              </a:rPr>
              <a:t>expansion plans by leveraging the power of public cloud with</a:t>
            </a:r>
            <a:r>
              <a:rPr sz="2000" spc="-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  </a:t>
            </a:r>
            <a:r>
              <a:rPr sz="2000" spc="-5" dirty="0">
                <a:latin typeface="Times New Roman"/>
                <a:cs typeface="Times New Roman"/>
              </a:rPr>
              <a:t>compromise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security.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88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523476" y="3009900"/>
            <a:ext cx="2068068" cy="1149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23476" y="4547615"/>
            <a:ext cx="2068068" cy="2068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0875" y="1159509"/>
            <a:ext cx="8540115" cy="516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 Study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latin typeface="Times New Roman"/>
                <a:cs typeface="Times New Roman"/>
              </a:rPr>
              <a:t>ICICI Lombard (hosted on </a:t>
            </a:r>
            <a:r>
              <a:rPr sz="2000" b="1" spc="-5" dirty="0">
                <a:latin typeface="Times New Roman"/>
                <a:cs typeface="Times New Roman"/>
              </a:rPr>
              <a:t>Microsoft</a:t>
            </a:r>
            <a:r>
              <a:rPr sz="2000" b="1" spc="-2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Azure)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Case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Scenario:</a:t>
            </a:r>
            <a:endParaRPr sz="2000">
              <a:latin typeface="Times New Roman"/>
              <a:cs typeface="Times New Roman"/>
            </a:endParaRPr>
          </a:p>
          <a:p>
            <a:pPr marL="929005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As ICICI Lombard was </a:t>
            </a:r>
            <a:r>
              <a:rPr sz="2000" spc="-5" dirty="0">
                <a:latin typeface="Times New Roman"/>
                <a:cs typeface="Times New Roman"/>
              </a:rPr>
              <a:t>moving </a:t>
            </a:r>
            <a:r>
              <a:rPr sz="2000" dirty="0">
                <a:latin typeface="Times New Roman"/>
                <a:cs typeface="Times New Roman"/>
              </a:rPr>
              <a:t>towards a </a:t>
            </a:r>
            <a:r>
              <a:rPr sz="2000" spc="-5" dirty="0">
                <a:latin typeface="Times New Roman"/>
                <a:cs typeface="Times New Roman"/>
              </a:rPr>
              <a:t>more customer </a:t>
            </a:r>
            <a:r>
              <a:rPr sz="2000" dirty="0">
                <a:latin typeface="Times New Roman"/>
                <a:cs typeface="Times New Roman"/>
              </a:rPr>
              <a:t>centric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approach  with </a:t>
            </a:r>
            <a:r>
              <a:rPr sz="2000" spc="-5" dirty="0">
                <a:latin typeface="Times New Roman"/>
                <a:cs typeface="Times New Roman"/>
              </a:rPr>
              <a:t>cutting </a:t>
            </a:r>
            <a:r>
              <a:rPr sz="2000" dirty="0">
                <a:latin typeface="Times New Roman"/>
                <a:cs typeface="Times New Roman"/>
              </a:rPr>
              <a:t>edge </a:t>
            </a:r>
            <a:r>
              <a:rPr sz="2000" spc="-15" dirty="0">
                <a:latin typeface="Times New Roman"/>
                <a:cs typeface="Times New Roman"/>
              </a:rPr>
              <a:t>technology, </a:t>
            </a:r>
            <a:r>
              <a:rPr sz="2000" dirty="0">
                <a:latin typeface="Times New Roman"/>
                <a:cs typeface="Times New Roman"/>
              </a:rPr>
              <a:t>there was one unsolved </a:t>
            </a:r>
            <a:r>
              <a:rPr sz="2000" spc="-5" dirty="0">
                <a:latin typeface="Times New Roman"/>
                <a:cs typeface="Times New Roman"/>
              </a:rPr>
              <a:t>mystery </a:t>
            </a:r>
            <a:r>
              <a:rPr sz="2000" dirty="0">
                <a:latin typeface="Times New Roman"/>
                <a:cs typeface="Times New Roman"/>
              </a:rPr>
              <a:t>to be  tackled, ‘How to handle </a:t>
            </a:r>
            <a:r>
              <a:rPr sz="2000" spc="-5" dirty="0">
                <a:latin typeface="Times New Roman"/>
                <a:cs typeface="Times New Roman"/>
              </a:rPr>
              <a:t>applications with </a:t>
            </a:r>
            <a:r>
              <a:rPr sz="2000" dirty="0">
                <a:latin typeface="Times New Roman"/>
                <a:cs typeface="Times New Roman"/>
              </a:rPr>
              <a:t>peak </a:t>
            </a:r>
            <a:r>
              <a:rPr sz="2000" spc="-10" dirty="0">
                <a:latin typeface="Times New Roman"/>
                <a:cs typeface="Times New Roman"/>
              </a:rPr>
              <a:t>times </a:t>
            </a:r>
            <a:r>
              <a:rPr sz="2000" spc="-5" dirty="0">
                <a:latin typeface="Times New Roman"/>
                <a:cs typeface="Times New Roman"/>
              </a:rPr>
              <a:t>that </a:t>
            </a:r>
            <a:r>
              <a:rPr sz="2000" dirty="0">
                <a:latin typeface="Times New Roman"/>
                <a:cs typeface="Times New Roman"/>
              </a:rPr>
              <a:t>are  exponentially higher than the average?’ </a:t>
            </a:r>
            <a:r>
              <a:rPr sz="2000" spc="-5" dirty="0">
                <a:latin typeface="Times New Roman"/>
                <a:cs typeface="Times New Roman"/>
              </a:rPr>
              <a:t>Provisioning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de-provisioning  </a:t>
            </a:r>
            <a:r>
              <a:rPr sz="2000" dirty="0">
                <a:latin typeface="Times New Roman"/>
                <a:cs typeface="Times New Roman"/>
              </a:rPr>
              <a:t>of servers based on these varying peak loads caused </a:t>
            </a:r>
            <a:r>
              <a:rPr sz="2000" spc="-10" dirty="0">
                <a:latin typeface="Times New Roman"/>
                <a:cs typeface="Times New Roman"/>
              </a:rPr>
              <a:t>time, </a:t>
            </a:r>
            <a:r>
              <a:rPr sz="2000" dirty="0">
                <a:latin typeface="Times New Roman"/>
                <a:cs typeface="Times New Roman"/>
              </a:rPr>
              <a:t>cost and  resource pressures on the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Solution:</a:t>
            </a:r>
            <a:endParaRPr sz="2000">
              <a:latin typeface="Times New Roman"/>
              <a:cs typeface="Times New Roman"/>
            </a:endParaRPr>
          </a:p>
          <a:p>
            <a:pPr marL="929005" marR="9842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ICICI Lombard turned to Microsoft Azure to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the IT</a:t>
            </a:r>
            <a:r>
              <a:rPr sz="2000" spc="-2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  </a:t>
            </a:r>
            <a:r>
              <a:rPr sz="2000" dirty="0">
                <a:latin typeface="Times New Roman"/>
                <a:cs typeface="Times New Roman"/>
              </a:rPr>
              <a:t>for applications </a:t>
            </a:r>
            <a:r>
              <a:rPr sz="2000" spc="-5" dirty="0">
                <a:latin typeface="Times New Roman"/>
                <a:cs typeface="Times New Roman"/>
              </a:rPr>
              <a:t>like </a:t>
            </a:r>
            <a:r>
              <a:rPr sz="2000" spc="-10" dirty="0">
                <a:latin typeface="Times New Roman"/>
                <a:cs typeface="Times New Roman"/>
              </a:rPr>
              <a:t>email </a:t>
            </a: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and storage. The constant </a:t>
            </a:r>
            <a:r>
              <a:rPr sz="2000" spc="-5" dirty="0">
                <a:latin typeface="Times New Roman"/>
                <a:cs typeface="Times New Roman"/>
              </a:rPr>
              <a:t>technical  </a:t>
            </a:r>
            <a:r>
              <a:rPr sz="2000" dirty="0">
                <a:latin typeface="Times New Roman"/>
                <a:cs typeface="Times New Roman"/>
              </a:rPr>
              <a:t>support and the </a:t>
            </a:r>
            <a:r>
              <a:rPr sz="2000" spc="-5" dirty="0">
                <a:latin typeface="Times New Roman"/>
                <a:cs typeface="Times New Roman"/>
              </a:rPr>
              <a:t>matured </a:t>
            </a:r>
            <a:r>
              <a:rPr sz="2000" dirty="0">
                <a:latin typeface="Times New Roman"/>
                <a:cs typeface="Times New Roman"/>
              </a:rPr>
              <a:t>security </a:t>
            </a:r>
            <a:r>
              <a:rPr sz="2000" spc="-5" dirty="0">
                <a:latin typeface="Times New Roman"/>
                <a:cs typeface="Times New Roman"/>
              </a:rPr>
              <a:t>measures offered </a:t>
            </a:r>
            <a:r>
              <a:rPr sz="2000" dirty="0">
                <a:latin typeface="Times New Roman"/>
                <a:cs typeface="Times New Roman"/>
              </a:rPr>
              <a:t>by Azure enabled the  </a:t>
            </a:r>
            <a:r>
              <a:rPr sz="2000" spc="-5" dirty="0">
                <a:latin typeface="Times New Roman"/>
                <a:cs typeface="Times New Roman"/>
              </a:rPr>
              <a:t>client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move more complex applications </a:t>
            </a:r>
            <a:r>
              <a:rPr sz="2000" dirty="0">
                <a:latin typeface="Times New Roman"/>
                <a:cs typeface="Times New Roman"/>
              </a:rPr>
              <a:t>to the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89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075386" y="2817492"/>
            <a:ext cx="4694555" cy="3539490"/>
            <a:chOff x="2075386" y="2817492"/>
            <a:chExt cx="4694555" cy="3539490"/>
          </a:xfrm>
        </p:grpSpPr>
        <p:sp>
          <p:nvSpPr>
            <p:cNvPr id="4" name="object 4"/>
            <p:cNvSpPr/>
            <p:nvPr/>
          </p:nvSpPr>
          <p:spPr>
            <a:xfrm>
              <a:off x="4357115" y="4021836"/>
              <a:ext cx="2412492" cy="2334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5546" y="2827652"/>
              <a:ext cx="3004185" cy="1344295"/>
            </a:xfrm>
            <a:custGeom>
              <a:avLst/>
              <a:gdLst/>
              <a:ahLst/>
              <a:cxnLst/>
              <a:rect l="l" t="t" r="r" b="b"/>
              <a:pathLst>
                <a:path w="3004185" h="1344295">
                  <a:moveTo>
                    <a:pt x="2127678" y="1344297"/>
                  </a:moveTo>
                  <a:lnTo>
                    <a:pt x="2240073" y="1117856"/>
                  </a:lnTo>
                  <a:lnTo>
                    <a:pt x="2304450" y="1102563"/>
                  </a:lnTo>
                  <a:lnTo>
                    <a:pt x="2366222" y="1086203"/>
                  </a:lnTo>
                  <a:lnTo>
                    <a:pt x="2425353" y="1068822"/>
                  </a:lnTo>
                  <a:lnTo>
                    <a:pt x="2481812" y="1050467"/>
                  </a:lnTo>
                  <a:lnTo>
                    <a:pt x="2535566" y="1031185"/>
                  </a:lnTo>
                  <a:lnTo>
                    <a:pt x="2586583" y="1011021"/>
                  </a:lnTo>
                  <a:lnTo>
                    <a:pt x="2634830" y="990024"/>
                  </a:lnTo>
                  <a:lnTo>
                    <a:pt x="2680273" y="968238"/>
                  </a:lnTo>
                  <a:lnTo>
                    <a:pt x="2722881" y="945711"/>
                  </a:lnTo>
                  <a:lnTo>
                    <a:pt x="2762621" y="922490"/>
                  </a:lnTo>
                  <a:lnTo>
                    <a:pt x="2799461" y="898621"/>
                  </a:lnTo>
                  <a:lnTo>
                    <a:pt x="2833366" y="874151"/>
                  </a:lnTo>
                  <a:lnTo>
                    <a:pt x="2864306" y="849126"/>
                  </a:lnTo>
                  <a:lnTo>
                    <a:pt x="2917156" y="797598"/>
                  </a:lnTo>
                  <a:lnTo>
                    <a:pt x="2957749" y="744411"/>
                  </a:lnTo>
                  <a:lnTo>
                    <a:pt x="2985825" y="689937"/>
                  </a:lnTo>
                  <a:lnTo>
                    <a:pt x="3001123" y="634549"/>
                  </a:lnTo>
                  <a:lnTo>
                    <a:pt x="3003898" y="606629"/>
                  </a:lnTo>
                  <a:lnTo>
                    <a:pt x="3003380" y="578621"/>
                  </a:lnTo>
                  <a:lnTo>
                    <a:pt x="2992336" y="522524"/>
                  </a:lnTo>
                  <a:lnTo>
                    <a:pt x="2967729" y="466632"/>
                  </a:lnTo>
                  <a:lnTo>
                    <a:pt x="2929299" y="411318"/>
                  </a:lnTo>
                  <a:lnTo>
                    <a:pt x="2876783" y="356954"/>
                  </a:lnTo>
                  <a:lnTo>
                    <a:pt x="2845162" y="330245"/>
                  </a:lnTo>
                  <a:lnTo>
                    <a:pt x="2809922" y="303913"/>
                  </a:lnTo>
                  <a:lnTo>
                    <a:pt x="2749825" y="265041"/>
                  </a:lnTo>
                  <a:lnTo>
                    <a:pt x="2683553" y="228627"/>
                  </a:lnTo>
                  <a:lnTo>
                    <a:pt x="2648233" y="211356"/>
                  </a:lnTo>
                  <a:lnTo>
                    <a:pt x="2611528" y="194716"/>
                  </a:lnTo>
                  <a:lnTo>
                    <a:pt x="2573490" y="178715"/>
                  </a:lnTo>
                  <a:lnTo>
                    <a:pt x="2534173" y="163358"/>
                  </a:lnTo>
                  <a:lnTo>
                    <a:pt x="2493630" y="148650"/>
                  </a:lnTo>
                  <a:lnTo>
                    <a:pt x="2451914" y="134597"/>
                  </a:lnTo>
                  <a:lnTo>
                    <a:pt x="2409077" y="121207"/>
                  </a:lnTo>
                  <a:lnTo>
                    <a:pt x="2365173" y="108483"/>
                  </a:lnTo>
                  <a:lnTo>
                    <a:pt x="2320255" y="96433"/>
                  </a:lnTo>
                  <a:lnTo>
                    <a:pt x="2274376" y="85062"/>
                  </a:lnTo>
                  <a:lnTo>
                    <a:pt x="2227588" y="74376"/>
                  </a:lnTo>
                  <a:lnTo>
                    <a:pt x="2179944" y="64381"/>
                  </a:lnTo>
                  <a:lnTo>
                    <a:pt x="2131498" y="55082"/>
                  </a:lnTo>
                  <a:lnTo>
                    <a:pt x="2082303" y="46487"/>
                  </a:lnTo>
                  <a:lnTo>
                    <a:pt x="2032412" y="38600"/>
                  </a:lnTo>
                  <a:lnTo>
                    <a:pt x="1981876" y="31427"/>
                  </a:lnTo>
                  <a:lnTo>
                    <a:pt x="1930751" y="24975"/>
                  </a:lnTo>
                  <a:lnTo>
                    <a:pt x="1879088" y="19249"/>
                  </a:lnTo>
                  <a:lnTo>
                    <a:pt x="1826940" y="14255"/>
                  </a:lnTo>
                  <a:lnTo>
                    <a:pt x="1774361" y="10000"/>
                  </a:lnTo>
                  <a:lnTo>
                    <a:pt x="1721403" y="6488"/>
                  </a:lnTo>
                  <a:lnTo>
                    <a:pt x="1668119" y="3727"/>
                  </a:lnTo>
                  <a:lnTo>
                    <a:pt x="1614563" y="1721"/>
                  </a:lnTo>
                  <a:lnTo>
                    <a:pt x="1560788" y="476"/>
                  </a:lnTo>
                  <a:lnTo>
                    <a:pt x="1506845" y="0"/>
                  </a:lnTo>
                  <a:lnTo>
                    <a:pt x="1452789" y="296"/>
                  </a:lnTo>
                  <a:lnTo>
                    <a:pt x="1398673" y="1372"/>
                  </a:lnTo>
                  <a:lnTo>
                    <a:pt x="1344548" y="3233"/>
                  </a:lnTo>
                  <a:lnTo>
                    <a:pt x="1290469" y="5886"/>
                  </a:lnTo>
                  <a:lnTo>
                    <a:pt x="1236489" y="9335"/>
                  </a:lnTo>
                  <a:lnTo>
                    <a:pt x="1182659" y="13588"/>
                  </a:lnTo>
                  <a:lnTo>
                    <a:pt x="1129034" y="18649"/>
                  </a:lnTo>
                  <a:lnTo>
                    <a:pt x="1075665" y="24524"/>
                  </a:lnTo>
                  <a:lnTo>
                    <a:pt x="1022607" y="31221"/>
                  </a:lnTo>
                  <a:lnTo>
                    <a:pt x="969913" y="38744"/>
                  </a:lnTo>
                  <a:lnTo>
                    <a:pt x="917634" y="47099"/>
                  </a:lnTo>
                  <a:lnTo>
                    <a:pt x="865824" y="56293"/>
                  </a:lnTo>
                  <a:lnTo>
                    <a:pt x="814537" y="66330"/>
                  </a:lnTo>
                  <a:lnTo>
                    <a:pt x="763825" y="77218"/>
                  </a:lnTo>
                  <a:lnTo>
                    <a:pt x="699447" y="92511"/>
                  </a:lnTo>
                  <a:lnTo>
                    <a:pt x="637676" y="108871"/>
                  </a:lnTo>
                  <a:lnTo>
                    <a:pt x="578544" y="126252"/>
                  </a:lnTo>
                  <a:lnTo>
                    <a:pt x="522085" y="144607"/>
                  </a:lnTo>
                  <a:lnTo>
                    <a:pt x="468331" y="163890"/>
                  </a:lnTo>
                  <a:lnTo>
                    <a:pt x="417314" y="184053"/>
                  </a:lnTo>
                  <a:lnTo>
                    <a:pt x="369067" y="205051"/>
                  </a:lnTo>
                  <a:lnTo>
                    <a:pt x="323624" y="226836"/>
                  </a:lnTo>
                  <a:lnTo>
                    <a:pt x="281016" y="249363"/>
                  </a:lnTo>
                  <a:lnTo>
                    <a:pt x="241276" y="272584"/>
                  </a:lnTo>
                  <a:lnTo>
                    <a:pt x="204437" y="296453"/>
                  </a:lnTo>
                  <a:lnTo>
                    <a:pt x="170531" y="320923"/>
                  </a:lnTo>
                  <a:lnTo>
                    <a:pt x="139591" y="345949"/>
                  </a:lnTo>
                  <a:lnTo>
                    <a:pt x="86741" y="397476"/>
                  </a:lnTo>
                  <a:lnTo>
                    <a:pt x="46148" y="450663"/>
                  </a:lnTo>
                  <a:lnTo>
                    <a:pt x="18072" y="505137"/>
                  </a:lnTo>
                  <a:lnTo>
                    <a:pt x="2774" y="560525"/>
                  </a:lnTo>
                  <a:lnTo>
                    <a:pt x="0" y="588445"/>
                  </a:lnTo>
                  <a:lnTo>
                    <a:pt x="517" y="616454"/>
                  </a:lnTo>
                  <a:lnTo>
                    <a:pt x="11561" y="672550"/>
                  </a:lnTo>
                  <a:lnTo>
                    <a:pt x="36168" y="728442"/>
                  </a:lnTo>
                  <a:lnTo>
                    <a:pt x="74598" y="783757"/>
                  </a:lnTo>
                  <a:lnTo>
                    <a:pt x="127114" y="838121"/>
                  </a:lnTo>
                  <a:lnTo>
                    <a:pt x="158735" y="864830"/>
                  </a:lnTo>
                  <a:lnTo>
                    <a:pt x="193976" y="891161"/>
                  </a:lnTo>
                  <a:lnTo>
                    <a:pt x="255797" y="931024"/>
                  </a:lnTo>
                  <a:lnTo>
                    <a:pt x="289314" y="950048"/>
                  </a:lnTo>
                  <a:lnTo>
                    <a:pt x="324495" y="968452"/>
                  </a:lnTo>
                  <a:lnTo>
                    <a:pt x="361282" y="986226"/>
                  </a:lnTo>
                  <a:lnTo>
                    <a:pt x="399618" y="1003357"/>
                  </a:lnTo>
                  <a:lnTo>
                    <a:pt x="439448" y="1019834"/>
                  </a:lnTo>
                  <a:lnTo>
                    <a:pt x="480714" y="1035646"/>
                  </a:lnTo>
                  <a:lnTo>
                    <a:pt x="523360" y="1050782"/>
                  </a:lnTo>
                  <a:lnTo>
                    <a:pt x="567330" y="1065231"/>
                  </a:lnTo>
                  <a:lnTo>
                    <a:pt x="612567" y="1078981"/>
                  </a:lnTo>
                  <a:lnTo>
                    <a:pt x="659014" y="1092021"/>
                  </a:lnTo>
                  <a:lnTo>
                    <a:pt x="706614" y="1104339"/>
                  </a:lnTo>
                  <a:lnTo>
                    <a:pt x="755312" y="1115925"/>
                  </a:lnTo>
                  <a:lnTo>
                    <a:pt x="805051" y="1126767"/>
                  </a:lnTo>
                  <a:lnTo>
                    <a:pt x="855774" y="1136854"/>
                  </a:lnTo>
                  <a:lnTo>
                    <a:pt x="907425" y="1146174"/>
                  </a:lnTo>
                  <a:lnTo>
                    <a:pt x="959946" y="1154717"/>
                  </a:lnTo>
                  <a:lnTo>
                    <a:pt x="1013282" y="1162471"/>
                  </a:lnTo>
                  <a:lnTo>
                    <a:pt x="1067376" y="1169424"/>
                  </a:lnTo>
                  <a:lnTo>
                    <a:pt x="1122171" y="1175566"/>
                  </a:lnTo>
                  <a:lnTo>
                    <a:pt x="1177611" y="1180885"/>
                  </a:lnTo>
                  <a:lnTo>
                    <a:pt x="1233640" y="1185369"/>
                  </a:lnTo>
                  <a:lnTo>
                    <a:pt x="1290200" y="1189009"/>
                  </a:lnTo>
                  <a:lnTo>
                    <a:pt x="1347235" y="1191791"/>
                  </a:lnTo>
                  <a:lnTo>
                    <a:pt x="1404689" y="1193706"/>
                  </a:lnTo>
                  <a:lnTo>
                    <a:pt x="1462505" y="1194741"/>
                  </a:lnTo>
                  <a:lnTo>
                    <a:pt x="1520627" y="1194886"/>
                  </a:lnTo>
                  <a:lnTo>
                    <a:pt x="1578997" y="1194130"/>
                  </a:lnTo>
                  <a:lnTo>
                    <a:pt x="1637560" y="1192460"/>
                  </a:lnTo>
                  <a:lnTo>
                    <a:pt x="1696259" y="1189865"/>
                  </a:lnTo>
                  <a:lnTo>
                    <a:pt x="2127678" y="1344297"/>
                  </a:lnTo>
                  <a:close/>
                </a:path>
              </a:pathLst>
            </a:custGeom>
            <a:ln w="19811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52522" y="3122421"/>
            <a:ext cx="1866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So, </a:t>
            </a:r>
            <a:r>
              <a:rPr sz="1800" spc="-10" dirty="0">
                <a:latin typeface="Carlito"/>
                <a:cs typeface="Carlito"/>
              </a:rPr>
              <a:t>there </a:t>
            </a:r>
            <a:r>
              <a:rPr sz="1800" spc="-5" dirty="0">
                <a:latin typeface="Carlito"/>
                <a:cs typeface="Carlito"/>
              </a:rPr>
              <a:t>is no need 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15" dirty="0">
                <a:latin typeface="Carlito"/>
                <a:cs typeface="Carlito"/>
              </a:rPr>
              <a:t>store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anything?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78571" y="2930320"/>
            <a:ext cx="2180590" cy="1184275"/>
            <a:chOff x="5778571" y="2930320"/>
            <a:chExt cx="2180590" cy="1184275"/>
          </a:xfrm>
        </p:grpSpPr>
        <p:sp>
          <p:nvSpPr>
            <p:cNvPr id="8" name="object 8"/>
            <p:cNvSpPr/>
            <p:nvPr/>
          </p:nvSpPr>
          <p:spPr>
            <a:xfrm>
              <a:off x="5784921" y="2936670"/>
              <a:ext cx="2167890" cy="1171575"/>
            </a:xfrm>
            <a:custGeom>
              <a:avLst/>
              <a:gdLst/>
              <a:ahLst/>
              <a:cxnLst/>
              <a:rect l="l" t="t" r="r" b="b"/>
              <a:pathLst>
                <a:path w="2167890" h="1171575">
                  <a:moveTo>
                    <a:pt x="1085253" y="0"/>
                  </a:moveTo>
                  <a:lnTo>
                    <a:pt x="1031282" y="633"/>
                  </a:lnTo>
                  <a:lnTo>
                    <a:pt x="977562" y="2551"/>
                  </a:lnTo>
                  <a:lnTo>
                    <a:pt x="924193" y="5739"/>
                  </a:lnTo>
                  <a:lnTo>
                    <a:pt x="871278" y="10183"/>
                  </a:lnTo>
                  <a:lnTo>
                    <a:pt x="818919" y="15869"/>
                  </a:lnTo>
                  <a:lnTo>
                    <a:pt x="767218" y="22785"/>
                  </a:lnTo>
                  <a:lnTo>
                    <a:pt x="716277" y="30916"/>
                  </a:lnTo>
                  <a:lnTo>
                    <a:pt x="666197" y="40249"/>
                  </a:lnTo>
                  <a:lnTo>
                    <a:pt x="617082" y="50771"/>
                  </a:lnTo>
                  <a:lnTo>
                    <a:pt x="569032" y="62467"/>
                  </a:lnTo>
                  <a:lnTo>
                    <a:pt x="522150" y="75324"/>
                  </a:lnTo>
                  <a:lnTo>
                    <a:pt x="476539" y="89328"/>
                  </a:lnTo>
                  <a:lnTo>
                    <a:pt x="432299" y="104466"/>
                  </a:lnTo>
                  <a:lnTo>
                    <a:pt x="389533" y="120723"/>
                  </a:lnTo>
                  <a:lnTo>
                    <a:pt x="348343" y="138088"/>
                  </a:lnTo>
                  <a:lnTo>
                    <a:pt x="308831" y="156545"/>
                  </a:lnTo>
                  <a:lnTo>
                    <a:pt x="271098" y="176081"/>
                  </a:lnTo>
                  <a:lnTo>
                    <a:pt x="235248" y="196683"/>
                  </a:lnTo>
                  <a:lnTo>
                    <a:pt x="201382" y="218336"/>
                  </a:lnTo>
                  <a:lnTo>
                    <a:pt x="169602" y="241028"/>
                  </a:lnTo>
                  <a:lnTo>
                    <a:pt x="107014" y="295090"/>
                  </a:lnTo>
                  <a:lnTo>
                    <a:pt x="78554" y="325986"/>
                  </a:lnTo>
                  <a:lnTo>
                    <a:pt x="54575" y="357340"/>
                  </a:lnTo>
                  <a:lnTo>
                    <a:pt x="19843" y="421049"/>
                  </a:lnTo>
                  <a:lnTo>
                    <a:pt x="2385" y="485468"/>
                  </a:lnTo>
                  <a:lnTo>
                    <a:pt x="0" y="517710"/>
                  </a:lnTo>
                  <a:lnTo>
                    <a:pt x="1770" y="549849"/>
                  </a:lnTo>
                  <a:lnTo>
                    <a:pt x="17564" y="613444"/>
                  </a:lnTo>
                  <a:lnTo>
                    <a:pt x="49334" y="675506"/>
                  </a:lnTo>
                  <a:lnTo>
                    <a:pt x="96648" y="735286"/>
                  </a:lnTo>
                  <a:lnTo>
                    <a:pt x="125999" y="764087"/>
                  </a:lnTo>
                  <a:lnTo>
                    <a:pt x="159074" y="792036"/>
                  </a:lnTo>
                  <a:lnTo>
                    <a:pt x="195818" y="819042"/>
                  </a:lnTo>
                  <a:lnTo>
                    <a:pt x="236178" y="845010"/>
                  </a:lnTo>
                  <a:lnTo>
                    <a:pt x="280099" y="869846"/>
                  </a:lnTo>
                  <a:lnTo>
                    <a:pt x="327528" y="893457"/>
                  </a:lnTo>
                  <a:lnTo>
                    <a:pt x="378410" y="915751"/>
                  </a:lnTo>
                  <a:lnTo>
                    <a:pt x="432691" y="936632"/>
                  </a:lnTo>
                  <a:lnTo>
                    <a:pt x="490318" y="956008"/>
                  </a:lnTo>
                  <a:lnTo>
                    <a:pt x="551235" y="973786"/>
                  </a:lnTo>
                  <a:lnTo>
                    <a:pt x="632261" y="1171017"/>
                  </a:lnTo>
                  <a:lnTo>
                    <a:pt x="943538" y="1036651"/>
                  </a:lnTo>
                  <a:lnTo>
                    <a:pt x="1000602" y="1039493"/>
                  </a:lnTo>
                  <a:lnTo>
                    <a:pt x="1057462" y="1040880"/>
                  </a:lnTo>
                  <a:lnTo>
                    <a:pt x="1114016" y="1040836"/>
                  </a:lnTo>
                  <a:lnTo>
                    <a:pt x="1170167" y="1039384"/>
                  </a:lnTo>
                  <a:lnTo>
                    <a:pt x="1225813" y="1036549"/>
                  </a:lnTo>
                  <a:lnTo>
                    <a:pt x="1280854" y="1032355"/>
                  </a:lnTo>
                  <a:lnTo>
                    <a:pt x="1335193" y="1026825"/>
                  </a:lnTo>
                  <a:lnTo>
                    <a:pt x="1388727" y="1019983"/>
                  </a:lnTo>
                  <a:lnTo>
                    <a:pt x="1441359" y="1011854"/>
                  </a:lnTo>
                  <a:lnTo>
                    <a:pt x="1492987" y="1002462"/>
                  </a:lnTo>
                  <a:lnTo>
                    <a:pt x="1543513" y="991830"/>
                  </a:lnTo>
                  <a:lnTo>
                    <a:pt x="1592836" y="979983"/>
                  </a:lnTo>
                  <a:lnTo>
                    <a:pt x="1640856" y="966944"/>
                  </a:lnTo>
                  <a:lnTo>
                    <a:pt x="1687475" y="952738"/>
                  </a:lnTo>
                  <a:lnTo>
                    <a:pt x="1732591" y="937388"/>
                  </a:lnTo>
                  <a:lnTo>
                    <a:pt x="1776106" y="920919"/>
                  </a:lnTo>
                  <a:lnTo>
                    <a:pt x="1817919" y="903354"/>
                  </a:lnTo>
                  <a:lnTo>
                    <a:pt x="1857932" y="884717"/>
                  </a:lnTo>
                  <a:lnTo>
                    <a:pt x="1896043" y="865033"/>
                  </a:lnTo>
                  <a:lnTo>
                    <a:pt x="1932154" y="844326"/>
                  </a:lnTo>
                  <a:lnTo>
                    <a:pt x="1966164" y="822618"/>
                  </a:lnTo>
                  <a:lnTo>
                    <a:pt x="1997973" y="799935"/>
                  </a:lnTo>
                  <a:lnTo>
                    <a:pt x="2060478" y="745956"/>
                  </a:lnTo>
                  <a:lnTo>
                    <a:pt x="2088938" y="715059"/>
                  </a:lnTo>
                  <a:lnTo>
                    <a:pt x="2112918" y="683705"/>
                  </a:lnTo>
                  <a:lnTo>
                    <a:pt x="2147650" y="619996"/>
                  </a:lnTo>
                  <a:lnTo>
                    <a:pt x="2165107" y="555577"/>
                  </a:lnTo>
                  <a:lnTo>
                    <a:pt x="2167493" y="523335"/>
                  </a:lnTo>
                  <a:lnTo>
                    <a:pt x="2165723" y="491196"/>
                  </a:lnTo>
                  <a:lnTo>
                    <a:pt x="2149929" y="427601"/>
                  </a:lnTo>
                  <a:lnTo>
                    <a:pt x="2118158" y="365540"/>
                  </a:lnTo>
                  <a:lnTo>
                    <a:pt x="2070844" y="305760"/>
                  </a:lnTo>
                  <a:lnTo>
                    <a:pt x="2041493" y="276959"/>
                  </a:lnTo>
                  <a:lnTo>
                    <a:pt x="2008419" y="249009"/>
                  </a:lnTo>
                  <a:lnTo>
                    <a:pt x="1971674" y="222004"/>
                  </a:lnTo>
                  <a:lnTo>
                    <a:pt x="1931314" y="196036"/>
                  </a:lnTo>
                  <a:lnTo>
                    <a:pt x="1887393" y="171200"/>
                  </a:lnTo>
                  <a:lnTo>
                    <a:pt x="1839964" y="147588"/>
                  </a:lnTo>
                  <a:lnTo>
                    <a:pt x="1789082" y="125295"/>
                  </a:lnTo>
                  <a:lnTo>
                    <a:pt x="1734801" y="104413"/>
                  </a:lnTo>
                  <a:lnTo>
                    <a:pt x="1677175" y="85037"/>
                  </a:lnTo>
                  <a:lnTo>
                    <a:pt x="1616257" y="67260"/>
                  </a:lnTo>
                  <a:lnTo>
                    <a:pt x="1565399" y="54307"/>
                  </a:lnTo>
                  <a:lnTo>
                    <a:pt x="1513770" y="42775"/>
                  </a:lnTo>
                  <a:lnTo>
                    <a:pt x="1461473" y="32649"/>
                  </a:lnTo>
                  <a:lnTo>
                    <a:pt x="1408610" y="23916"/>
                  </a:lnTo>
                  <a:lnTo>
                    <a:pt x="1355282" y="16562"/>
                  </a:lnTo>
                  <a:lnTo>
                    <a:pt x="1301593" y="10573"/>
                  </a:lnTo>
                  <a:lnTo>
                    <a:pt x="1247643" y="5936"/>
                  </a:lnTo>
                  <a:lnTo>
                    <a:pt x="1193535" y="2637"/>
                  </a:lnTo>
                  <a:lnTo>
                    <a:pt x="1139371" y="663"/>
                  </a:lnTo>
                  <a:lnTo>
                    <a:pt x="10852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84921" y="2936670"/>
              <a:ext cx="2167890" cy="1171575"/>
            </a:xfrm>
            <a:custGeom>
              <a:avLst/>
              <a:gdLst/>
              <a:ahLst/>
              <a:cxnLst/>
              <a:rect l="l" t="t" r="r" b="b"/>
              <a:pathLst>
                <a:path w="2167890" h="1171575">
                  <a:moveTo>
                    <a:pt x="632261" y="1171017"/>
                  </a:moveTo>
                  <a:lnTo>
                    <a:pt x="551235" y="973786"/>
                  </a:lnTo>
                  <a:lnTo>
                    <a:pt x="490318" y="956008"/>
                  </a:lnTo>
                  <a:lnTo>
                    <a:pt x="432691" y="936632"/>
                  </a:lnTo>
                  <a:lnTo>
                    <a:pt x="378410" y="915751"/>
                  </a:lnTo>
                  <a:lnTo>
                    <a:pt x="327528" y="893457"/>
                  </a:lnTo>
                  <a:lnTo>
                    <a:pt x="280099" y="869846"/>
                  </a:lnTo>
                  <a:lnTo>
                    <a:pt x="236178" y="845010"/>
                  </a:lnTo>
                  <a:lnTo>
                    <a:pt x="195818" y="819042"/>
                  </a:lnTo>
                  <a:lnTo>
                    <a:pt x="159074" y="792036"/>
                  </a:lnTo>
                  <a:lnTo>
                    <a:pt x="125999" y="764087"/>
                  </a:lnTo>
                  <a:lnTo>
                    <a:pt x="96648" y="735286"/>
                  </a:lnTo>
                  <a:lnTo>
                    <a:pt x="71075" y="705728"/>
                  </a:lnTo>
                  <a:lnTo>
                    <a:pt x="31479" y="644714"/>
                  </a:lnTo>
                  <a:lnTo>
                    <a:pt x="7643" y="581792"/>
                  </a:lnTo>
                  <a:lnTo>
                    <a:pt x="0" y="517710"/>
                  </a:lnTo>
                  <a:lnTo>
                    <a:pt x="2385" y="485468"/>
                  </a:lnTo>
                  <a:lnTo>
                    <a:pt x="19843" y="421049"/>
                  </a:lnTo>
                  <a:lnTo>
                    <a:pt x="54575" y="357340"/>
                  </a:lnTo>
                  <a:lnTo>
                    <a:pt x="78554" y="325986"/>
                  </a:lnTo>
                  <a:lnTo>
                    <a:pt x="107014" y="295090"/>
                  </a:lnTo>
                  <a:lnTo>
                    <a:pt x="140009" y="264745"/>
                  </a:lnTo>
                  <a:lnTo>
                    <a:pt x="201382" y="218336"/>
                  </a:lnTo>
                  <a:lnTo>
                    <a:pt x="235248" y="196683"/>
                  </a:lnTo>
                  <a:lnTo>
                    <a:pt x="271098" y="176081"/>
                  </a:lnTo>
                  <a:lnTo>
                    <a:pt x="308831" y="156545"/>
                  </a:lnTo>
                  <a:lnTo>
                    <a:pt x="348343" y="138088"/>
                  </a:lnTo>
                  <a:lnTo>
                    <a:pt x="389533" y="120723"/>
                  </a:lnTo>
                  <a:lnTo>
                    <a:pt x="432299" y="104466"/>
                  </a:lnTo>
                  <a:lnTo>
                    <a:pt x="476539" y="89328"/>
                  </a:lnTo>
                  <a:lnTo>
                    <a:pt x="522150" y="75324"/>
                  </a:lnTo>
                  <a:lnTo>
                    <a:pt x="569032" y="62467"/>
                  </a:lnTo>
                  <a:lnTo>
                    <a:pt x="617082" y="50771"/>
                  </a:lnTo>
                  <a:lnTo>
                    <a:pt x="666197" y="40249"/>
                  </a:lnTo>
                  <a:lnTo>
                    <a:pt x="716277" y="30916"/>
                  </a:lnTo>
                  <a:lnTo>
                    <a:pt x="767218" y="22785"/>
                  </a:lnTo>
                  <a:lnTo>
                    <a:pt x="818919" y="15869"/>
                  </a:lnTo>
                  <a:lnTo>
                    <a:pt x="871278" y="10183"/>
                  </a:lnTo>
                  <a:lnTo>
                    <a:pt x="924193" y="5739"/>
                  </a:lnTo>
                  <a:lnTo>
                    <a:pt x="977562" y="2551"/>
                  </a:lnTo>
                  <a:lnTo>
                    <a:pt x="1031282" y="633"/>
                  </a:lnTo>
                  <a:lnTo>
                    <a:pt x="1085253" y="0"/>
                  </a:lnTo>
                  <a:lnTo>
                    <a:pt x="1139371" y="663"/>
                  </a:lnTo>
                  <a:lnTo>
                    <a:pt x="1193535" y="2637"/>
                  </a:lnTo>
                  <a:lnTo>
                    <a:pt x="1247643" y="5936"/>
                  </a:lnTo>
                  <a:lnTo>
                    <a:pt x="1301593" y="10573"/>
                  </a:lnTo>
                  <a:lnTo>
                    <a:pt x="1355282" y="16562"/>
                  </a:lnTo>
                  <a:lnTo>
                    <a:pt x="1408610" y="23916"/>
                  </a:lnTo>
                  <a:lnTo>
                    <a:pt x="1461473" y="32649"/>
                  </a:lnTo>
                  <a:lnTo>
                    <a:pt x="1513770" y="42775"/>
                  </a:lnTo>
                  <a:lnTo>
                    <a:pt x="1565399" y="54307"/>
                  </a:lnTo>
                  <a:lnTo>
                    <a:pt x="1616257" y="67260"/>
                  </a:lnTo>
                  <a:lnTo>
                    <a:pt x="1677175" y="85037"/>
                  </a:lnTo>
                  <a:lnTo>
                    <a:pt x="1734801" y="104413"/>
                  </a:lnTo>
                  <a:lnTo>
                    <a:pt x="1789082" y="125295"/>
                  </a:lnTo>
                  <a:lnTo>
                    <a:pt x="1839964" y="147588"/>
                  </a:lnTo>
                  <a:lnTo>
                    <a:pt x="1887393" y="171200"/>
                  </a:lnTo>
                  <a:lnTo>
                    <a:pt x="1931314" y="196036"/>
                  </a:lnTo>
                  <a:lnTo>
                    <a:pt x="1971674" y="222004"/>
                  </a:lnTo>
                  <a:lnTo>
                    <a:pt x="2008419" y="249009"/>
                  </a:lnTo>
                  <a:lnTo>
                    <a:pt x="2041493" y="276959"/>
                  </a:lnTo>
                  <a:lnTo>
                    <a:pt x="2070844" y="305760"/>
                  </a:lnTo>
                  <a:lnTo>
                    <a:pt x="2096417" y="335318"/>
                  </a:lnTo>
                  <a:lnTo>
                    <a:pt x="2136014" y="396332"/>
                  </a:lnTo>
                  <a:lnTo>
                    <a:pt x="2159850" y="459254"/>
                  </a:lnTo>
                  <a:lnTo>
                    <a:pt x="2167493" y="523335"/>
                  </a:lnTo>
                  <a:lnTo>
                    <a:pt x="2165107" y="555577"/>
                  </a:lnTo>
                  <a:lnTo>
                    <a:pt x="2147650" y="619996"/>
                  </a:lnTo>
                  <a:lnTo>
                    <a:pt x="2112918" y="683705"/>
                  </a:lnTo>
                  <a:lnTo>
                    <a:pt x="2088938" y="715059"/>
                  </a:lnTo>
                  <a:lnTo>
                    <a:pt x="2060478" y="745956"/>
                  </a:lnTo>
                  <a:lnTo>
                    <a:pt x="2027483" y="776301"/>
                  </a:lnTo>
                  <a:lnTo>
                    <a:pt x="1966164" y="822618"/>
                  </a:lnTo>
                  <a:lnTo>
                    <a:pt x="1932154" y="844326"/>
                  </a:lnTo>
                  <a:lnTo>
                    <a:pt x="1896043" y="865033"/>
                  </a:lnTo>
                  <a:lnTo>
                    <a:pt x="1857932" y="884717"/>
                  </a:lnTo>
                  <a:lnTo>
                    <a:pt x="1817919" y="903354"/>
                  </a:lnTo>
                  <a:lnTo>
                    <a:pt x="1776106" y="920919"/>
                  </a:lnTo>
                  <a:lnTo>
                    <a:pt x="1732591" y="937388"/>
                  </a:lnTo>
                  <a:lnTo>
                    <a:pt x="1687475" y="952738"/>
                  </a:lnTo>
                  <a:lnTo>
                    <a:pt x="1640856" y="966944"/>
                  </a:lnTo>
                  <a:lnTo>
                    <a:pt x="1592836" y="979983"/>
                  </a:lnTo>
                  <a:lnTo>
                    <a:pt x="1543513" y="991830"/>
                  </a:lnTo>
                  <a:lnTo>
                    <a:pt x="1492987" y="1002462"/>
                  </a:lnTo>
                  <a:lnTo>
                    <a:pt x="1441359" y="1011854"/>
                  </a:lnTo>
                  <a:lnTo>
                    <a:pt x="1388727" y="1019983"/>
                  </a:lnTo>
                  <a:lnTo>
                    <a:pt x="1335193" y="1026825"/>
                  </a:lnTo>
                  <a:lnTo>
                    <a:pt x="1280854" y="1032355"/>
                  </a:lnTo>
                  <a:lnTo>
                    <a:pt x="1225813" y="1036549"/>
                  </a:lnTo>
                  <a:lnTo>
                    <a:pt x="1170167" y="1039384"/>
                  </a:lnTo>
                  <a:lnTo>
                    <a:pt x="1114016" y="1040836"/>
                  </a:lnTo>
                  <a:lnTo>
                    <a:pt x="1057462" y="1040880"/>
                  </a:lnTo>
                  <a:lnTo>
                    <a:pt x="1000602" y="1039493"/>
                  </a:lnTo>
                  <a:lnTo>
                    <a:pt x="943538" y="1036651"/>
                  </a:lnTo>
                  <a:lnTo>
                    <a:pt x="632261" y="1171017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93789" y="3292602"/>
            <a:ext cx="35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No.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63230" y="1804287"/>
            <a:ext cx="3394710" cy="1864360"/>
            <a:chOff x="6763230" y="1804287"/>
            <a:chExt cx="3394710" cy="1864360"/>
          </a:xfrm>
        </p:grpSpPr>
        <p:sp>
          <p:nvSpPr>
            <p:cNvPr id="12" name="object 12"/>
            <p:cNvSpPr/>
            <p:nvPr/>
          </p:nvSpPr>
          <p:spPr>
            <a:xfrm>
              <a:off x="6769326" y="1810383"/>
              <a:ext cx="3382645" cy="1852295"/>
            </a:xfrm>
            <a:custGeom>
              <a:avLst/>
              <a:gdLst/>
              <a:ahLst/>
              <a:cxnLst/>
              <a:rect l="l" t="t" r="r" b="b"/>
              <a:pathLst>
                <a:path w="3382645" h="1852295">
                  <a:moveTo>
                    <a:pt x="1683185" y="0"/>
                  </a:moveTo>
                  <a:lnTo>
                    <a:pt x="1629889" y="557"/>
                  </a:lnTo>
                  <a:lnTo>
                    <a:pt x="1576734" y="1929"/>
                  </a:lnTo>
                  <a:lnTo>
                    <a:pt x="1523760" y="4110"/>
                  </a:lnTo>
                  <a:lnTo>
                    <a:pt x="1471007" y="7095"/>
                  </a:lnTo>
                  <a:lnTo>
                    <a:pt x="1418515" y="10877"/>
                  </a:lnTo>
                  <a:lnTo>
                    <a:pt x="1366325" y="15452"/>
                  </a:lnTo>
                  <a:lnTo>
                    <a:pt x="1314478" y="20815"/>
                  </a:lnTo>
                  <a:lnTo>
                    <a:pt x="1263012" y="26958"/>
                  </a:lnTo>
                  <a:lnTo>
                    <a:pt x="1211970" y="33878"/>
                  </a:lnTo>
                  <a:lnTo>
                    <a:pt x="1161390" y="41569"/>
                  </a:lnTo>
                  <a:lnTo>
                    <a:pt x="1111314" y="50025"/>
                  </a:lnTo>
                  <a:lnTo>
                    <a:pt x="1061782" y="59241"/>
                  </a:lnTo>
                  <a:lnTo>
                    <a:pt x="1012833" y="69211"/>
                  </a:lnTo>
                  <a:lnTo>
                    <a:pt x="964509" y="79929"/>
                  </a:lnTo>
                  <a:lnTo>
                    <a:pt x="916849" y="91391"/>
                  </a:lnTo>
                  <a:lnTo>
                    <a:pt x="869895" y="103591"/>
                  </a:lnTo>
                  <a:lnTo>
                    <a:pt x="823685" y="116524"/>
                  </a:lnTo>
                  <a:lnTo>
                    <a:pt x="778262" y="130183"/>
                  </a:lnTo>
                  <a:lnTo>
                    <a:pt x="733664" y="144564"/>
                  </a:lnTo>
                  <a:lnTo>
                    <a:pt x="689932" y="159661"/>
                  </a:lnTo>
                  <a:lnTo>
                    <a:pt x="647107" y="175469"/>
                  </a:lnTo>
                  <a:lnTo>
                    <a:pt x="605229" y="191981"/>
                  </a:lnTo>
                  <a:lnTo>
                    <a:pt x="564338" y="209193"/>
                  </a:lnTo>
                  <a:lnTo>
                    <a:pt x="524475" y="227100"/>
                  </a:lnTo>
                  <a:lnTo>
                    <a:pt x="485679" y="245695"/>
                  </a:lnTo>
                  <a:lnTo>
                    <a:pt x="447992" y="264973"/>
                  </a:lnTo>
                  <a:lnTo>
                    <a:pt x="411453" y="284929"/>
                  </a:lnTo>
                  <a:lnTo>
                    <a:pt x="376102" y="305558"/>
                  </a:lnTo>
                  <a:lnTo>
                    <a:pt x="341981" y="326853"/>
                  </a:lnTo>
                  <a:lnTo>
                    <a:pt x="309130" y="348809"/>
                  </a:lnTo>
                  <a:lnTo>
                    <a:pt x="277588" y="371422"/>
                  </a:lnTo>
                  <a:lnTo>
                    <a:pt x="247396" y="394685"/>
                  </a:lnTo>
                  <a:lnTo>
                    <a:pt x="185567" y="448475"/>
                  </a:lnTo>
                  <a:lnTo>
                    <a:pt x="155317" y="478720"/>
                  </a:lnTo>
                  <a:lnTo>
                    <a:pt x="127824" y="509290"/>
                  </a:lnTo>
                  <a:lnTo>
                    <a:pt x="103068" y="540151"/>
                  </a:lnTo>
                  <a:lnTo>
                    <a:pt x="81028" y="571265"/>
                  </a:lnTo>
                  <a:lnTo>
                    <a:pt x="45012" y="634111"/>
                  </a:lnTo>
                  <a:lnTo>
                    <a:pt x="19613" y="697539"/>
                  </a:lnTo>
                  <a:lnTo>
                    <a:pt x="4663" y="761261"/>
                  </a:lnTo>
                  <a:lnTo>
                    <a:pt x="0" y="824988"/>
                  </a:lnTo>
                  <a:lnTo>
                    <a:pt x="1473" y="856764"/>
                  </a:lnTo>
                  <a:lnTo>
                    <a:pt x="11928" y="919958"/>
                  </a:lnTo>
                  <a:lnTo>
                    <a:pt x="32255" y="982436"/>
                  </a:lnTo>
                  <a:lnTo>
                    <a:pt x="62289" y="1043909"/>
                  </a:lnTo>
                  <a:lnTo>
                    <a:pt x="101865" y="1104088"/>
                  </a:lnTo>
                  <a:lnTo>
                    <a:pt x="150819" y="1162685"/>
                  </a:lnTo>
                  <a:lnTo>
                    <a:pt x="178760" y="1191301"/>
                  </a:lnTo>
                  <a:lnTo>
                    <a:pt x="208984" y="1219412"/>
                  </a:lnTo>
                  <a:lnTo>
                    <a:pt x="241470" y="1246984"/>
                  </a:lnTo>
                  <a:lnTo>
                    <a:pt x="276196" y="1273979"/>
                  </a:lnTo>
                  <a:lnTo>
                    <a:pt x="313143" y="1300363"/>
                  </a:lnTo>
                  <a:lnTo>
                    <a:pt x="352289" y="1326099"/>
                  </a:lnTo>
                  <a:lnTo>
                    <a:pt x="393615" y="1351150"/>
                  </a:lnTo>
                  <a:lnTo>
                    <a:pt x="437099" y="1375482"/>
                  </a:lnTo>
                  <a:lnTo>
                    <a:pt x="482721" y="1399057"/>
                  </a:lnTo>
                  <a:lnTo>
                    <a:pt x="530460" y="1421839"/>
                  </a:lnTo>
                  <a:lnTo>
                    <a:pt x="580296" y="1443794"/>
                  </a:lnTo>
                  <a:lnTo>
                    <a:pt x="632207" y="1464883"/>
                  </a:lnTo>
                  <a:lnTo>
                    <a:pt x="686174" y="1485072"/>
                  </a:lnTo>
                  <a:lnTo>
                    <a:pt x="742175" y="1504325"/>
                  </a:lnTo>
                  <a:lnTo>
                    <a:pt x="800190" y="1522605"/>
                  </a:lnTo>
                  <a:lnTo>
                    <a:pt x="860198" y="1539875"/>
                  </a:lnTo>
                  <a:lnTo>
                    <a:pt x="986690" y="1851787"/>
                  </a:lnTo>
                  <a:lnTo>
                    <a:pt x="1472338" y="1639189"/>
                  </a:lnTo>
                  <a:lnTo>
                    <a:pt x="1529258" y="1642323"/>
                  </a:lnTo>
                  <a:lnTo>
                    <a:pt x="1586070" y="1644512"/>
                  </a:lnTo>
                  <a:lnTo>
                    <a:pt x="1642735" y="1645766"/>
                  </a:lnTo>
                  <a:lnTo>
                    <a:pt x="1699211" y="1646096"/>
                  </a:lnTo>
                  <a:lnTo>
                    <a:pt x="1755458" y="1645511"/>
                  </a:lnTo>
                  <a:lnTo>
                    <a:pt x="1811436" y="1644021"/>
                  </a:lnTo>
                  <a:lnTo>
                    <a:pt x="1867103" y="1641636"/>
                  </a:lnTo>
                  <a:lnTo>
                    <a:pt x="1922419" y="1638366"/>
                  </a:lnTo>
                  <a:lnTo>
                    <a:pt x="1977344" y="1634221"/>
                  </a:lnTo>
                  <a:lnTo>
                    <a:pt x="2031836" y="1629210"/>
                  </a:lnTo>
                  <a:lnTo>
                    <a:pt x="2085855" y="1623343"/>
                  </a:lnTo>
                  <a:lnTo>
                    <a:pt x="2139361" y="1616631"/>
                  </a:lnTo>
                  <a:lnTo>
                    <a:pt x="2192312" y="1609082"/>
                  </a:lnTo>
                  <a:lnTo>
                    <a:pt x="2244669" y="1600708"/>
                  </a:lnTo>
                  <a:lnTo>
                    <a:pt x="2296390" y="1591517"/>
                  </a:lnTo>
                  <a:lnTo>
                    <a:pt x="2347435" y="1581521"/>
                  </a:lnTo>
                  <a:lnTo>
                    <a:pt x="2397763" y="1570727"/>
                  </a:lnTo>
                  <a:lnTo>
                    <a:pt x="2447333" y="1559148"/>
                  </a:lnTo>
                  <a:lnTo>
                    <a:pt x="2496105" y="1546791"/>
                  </a:lnTo>
                  <a:lnTo>
                    <a:pt x="2544039" y="1533668"/>
                  </a:lnTo>
                  <a:lnTo>
                    <a:pt x="2591093" y="1519788"/>
                  </a:lnTo>
                  <a:lnTo>
                    <a:pt x="2637227" y="1505160"/>
                  </a:lnTo>
                  <a:lnTo>
                    <a:pt x="2682400" y="1489796"/>
                  </a:lnTo>
                  <a:lnTo>
                    <a:pt x="2726571" y="1473704"/>
                  </a:lnTo>
                  <a:lnTo>
                    <a:pt x="2769701" y="1456894"/>
                  </a:lnTo>
                  <a:lnTo>
                    <a:pt x="2811748" y="1439377"/>
                  </a:lnTo>
                  <a:lnTo>
                    <a:pt x="2852671" y="1421162"/>
                  </a:lnTo>
                  <a:lnTo>
                    <a:pt x="2892431" y="1402259"/>
                  </a:lnTo>
                  <a:lnTo>
                    <a:pt x="2930986" y="1382679"/>
                  </a:lnTo>
                  <a:lnTo>
                    <a:pt x="2968295" y="1362429"/>
                  </a:lnTo>
                  <a:lnTo>
                    <a:pt x="3004319" y="1341522"/>
                  </a:lnTo>
                  <a:lnTo>
                    <a:pt x="3039016" y="1319966"/>
                  </a:lnTo>
                  <a:lnTo>
                    <a:pt x="3072345" y="1297772"/>
                  </a:lnTo>
                  <a:lnTo>
                    <a:pt x="3104267" y="1274949"/>
                  </a:lnTo>
                  <a:lnTo>
                    <a:pt x="3134740" y="1251507"/>
                  </a:lnTo>
                  <a:lnTo>
                    <a:pt x="3196752" y="1197582"/>
                  </a:lnTo>
                  <a:lnTo>
                    <a:pt x="3227001" y="1167347"/>
                  </a:lnTo>
                  <a:lnTo>
                    <a:pt x="3254494" y="1136784"/>
                  </a:lnTo>
                  <a:lnTo>
                    <a:pt x="3279250" y="1105932"/>
                  </a:lnTo>
                  <a:lnTo>
                    <a:pt x="3301290" y="1074825"/>
                  </a:lnTo>
                  <a:lnTo>
                    <a:pt x="3337306" y="1011993"/>
                  </a:lnTo>
                  <a:lnTo>
                    <a:pt x="3362706" y="948577"/>
                  </a:lnTo>
                  <a:lnTo>
                    <a:pt x="3377655" y="884865"/>
                  </a:lnTo>
                  <a:lnTo>
                    <a:pt x="3382319" y="821147"/>
                  </a:lnTo>
                  <a:lnTo>
                    <a:pt x="3380845" y="789376"/>
                  </a:lnTo>
                  <a:lnTo>
                    <a:pt x="3370391" y="726190"/>
                  </a:lnTo>
                  <a:lnTo>
                    <a:pt x="3350064" y="663718"/>
                  </a:lnTo>
                  <a:lnTo>
                    <a:pt x="3320029" y="602250"/>
                  </a:lnTo>
                  <a:lnTo>
                    <a:pt x="3280453" y="542075"/>
                  </a:lnTo>
                  <a:lnTo>
                    <a:pt x="3231499" y="483481"/>
                  </a:lnTo>
                  <a:lnTo>
                    <a:pt x="3203558" y="454868"/>
                  </a:lnTo>
                  <a:lnTo>
                    <a:pt x="3173334" y="426757"/>
                  </a:lnTo>
                  <a:lnTo>
                    <a:pt x="3140849" y="399187"/>
                  </a:lnTo>
                  <a:lnTo>
                    <a:pt x="3106122" y="372192"/>
                  </a:lnTo>
                  <a:lnTo>
                    <a:pt x="3069175" y="345809"/>
                  </a:lnTo>
                  <a:lnTo>
                    <a:pt x="3030029" y="320074"/>
                  </a:lnTo>
                  <a:lnTo>
                    <a:pt x="2988703" y="295023"/>
                  </a:lnTo>
                  <a:lnTo>
                    <a:pt x="2945219" y="270692"/>
                  </a:lnTo>
                  <a:lnTo>
                    <a:pt x="2899597" y="247118"/>
                  </a:lnTo>
                  <a:lnTo>
                    <a:pt x="2851858" y="224335"/>
                  </a:lnTo>
                  <a:lnTo>
                    <a:pt x="2802023" y="202381"/>
                  </a:lnTo>
                  <a:lnTo>
                    <a:pt x="2750111" y="181292"/>
                  </a:lnTo>
                  <a:lnTo>
                    <a:pt x="2696145" y="161103"/>
                  </a:lnTo>
                  <a:lnTo>
                    <a:pt x="2640144" y="141850"/>
                  </a:lnTo>
                  <a:lnTo>
                    <a:pt x="2582128" y="123570"/>
                  </a:lnTo>
                  <a:lnTo>
                    <a:pt x="2522120" y="106299"/>
                  </a:lnTo>
                  <a:lnTo>
                    <a:pt x="2472060" y="93083"/>
                  </a:lnTo>
                  <a:lnTo>
                    <a:pt x="2421495" y="80768"/>
                  </a:lnTo>
                  <a:lnTo>
                    <a:pt x="2370466" y="69350"/>
                  </a:lnTo>
                  <a:lnTo>
                    <a:pt x="2319013" y="58823"/>
                  </a:lnTo>
                  <a:lnTo>
                    <a:pt x="2267177" y="49181"/>
                  </a:lnTo>
                  <a:lnTo>
                    <a:pt x="2214997" y="40419"/>
                  </a:lnTo>
                  <a:lnTo>
                    <a:pt x="2162514" y="32532"/>
                  </a:lnTo>
                  <a:lnTo>
                    <a:pt x="2109768" y="25514"/>
                  </a:lnTo>
                  <a:lnTo>
                    <a:pt x="2056800" y="19359"/>
                  </a:lnTo>
                  <a:lnTo>
                    <a:pt x="2003650" y="14063"/>
                  </a:lnTo>
                  <a:lnTo>
                    <a:pt x="1950358" y="9619"/>
                  </a:lnTo>
                  <a:lnTo>
                    <a:pt x="1896965" y="6022"/>
                  </a:lnTo>
                  <a:lnTo>
                    <a:pt x="1843511" y="3268"/>
                  </a:lnTo>
                  <a:lnTo>
                    <a:pt x="1790036" y="1349"/>
                  </a:lnTo>
                  <a:lnTo>
                    <a:pt x="1736580" y="262"/>
                  </a:lnTo>
                  <a:lnTo>
                    <a:pt x="16831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69326" y="1810383"/>
              <a:ext cx="3382645" cy="1852295"/>
            </a:xfrm>
            <a:custGeom>
              <a:avLst/>
              <a:gdLst/>
              <a:ahLst/>
              <a:cxnLst/>
              <a:rect l="l" t="t" r="r" b="b"/>
              <a:pathLst>
                <a:path w="3382645" h="1852295">
                  <a:moveTo>
                    <a:pt x="986690" y="1851787"/>
                  </a:moveTo>
                  <a:lnTo>
                    <a:pt x="860198" y="1539875"/>
                  </a:lnTo>
                  <a:lnTo>
                    <a:pt x="800190" y="1522605"/>
                  </a:lnTo>
                  <a:lnTo>
                    <a:pt x="742175" y="1504325"/>
                  </a:lnTo>
                  <a:lnTo>
                    <a:pt x="686174" y="1485072"/>
                  </a:lnTo>
                  <a:lnTo>
                    <a:pt x="632207" y="1464883"/>
                  </a:lnTo>
                  <a:lnTo>
                    <a:pt x="580296" y="1443794"/>
                  </a:lnTo>
                  <a:lnTo>
                    <a:pt x="530460" y="1421839"/>
                  </a:lnTo>
                  <a:lnTo>
                    <a:pt x="482721" y="1399057"/>
                  </a:lnTo>
                  <a:lnTo>
                    <a:pt x="437099" y="1375482"/>
                  </a:lnTo>
                  <a:lnTo>
                    <a:pt x="393615" y="1351150"/>
                  </a:lnTo>
                  <a:lnTo>
                    <a:pt x="352289" y="1326099"/>
                  </a:lnTo>
                  <a:lnTo>
                    <a:pt x="313143" y="1300363"/>
                  </a:lnTo>
                  <a:lnTo>
                    <a:pt x="276196" y="1273979"/>
                  </a:lnTo>
                  <a:lnTo>
                    <a:pt x="241470" y="1246984"/>
                  </a:lnTo>
                  <a:lnTo>
                    <a:pt x="208984" y="1219412"/>
                  </a:lnTo>
                  <a:lnTo>
                    <a:pt x="178760" y="1191301"/>
                  </a:lnTo>
                  <a:lnTo>
                    <a:pt x="150819" y="1162685"/>
                  </a:lnTo>
                  <a:lnTo>
                    <a:pt x="125180" y="1133603"/>
                  </a:lnTo>
                  <a:lnTo>
                    <a:pt x="80895" y="1074178"/>
                  </a:lnTo>
                  <a:lnTo>
                    <a:pt x="46069" y="1013316"/>
                  </a:lnTo>
                  <a:lnTo>
                    <a:pt x="20867" y="951304"/>
                  </a:lnTo>
                  <a:lnTo>
                    <a:pt x="5456" y="888432"/>
                  </a:lnTo>
                  <a:lnTo>
                    <a:pt x="0" y="824988"/>
                  </a:lnTo>
                  <a:lnTo>
                    <a:pt x="1056" y="793142"/>
                  </a:lnTo>
                  <a:lnTo>
                    <a:pt x="10842" y="729381"/>
                  </a:lnTo>
                  <a:lnTo>
                    <a:pt x="30996" y="665770"/>
                  </a:lnTo>
                  <a:lnTo>
                    <a:pt x="61683" y="602597"/>
                  </a:lnTo>
                  <a:lnTo>
                    <a:pt x="103068" y="540151"/>
                  </a:lnTo>
                  <a:lnTo>
                    <a:pt x="127824" y="509290"/>
                  </a:lnTo>
                  <a:lnTo>
                    <a:pt x="155317" y="478720"/>
                  </a:lnTo>
                  <a:lnTo>
                    <a:pt x="185567" y="448475"/>
                  </a:lnTo>
                  <a:lnTo>
                    <a:pt x="218594" y="418592"/>
                  </a:lnTo>
                  <a:lnTo>
                    <a:pt x="277588" y="371422"/>
                  </a:lnTo>
                  <a:lnTo>
                    <a:pt x="309130" y="348809"/>
                  </a:lnTo>
                  <a:lnTo>
                    <a:pt x="341981" y="326853"/>
                  </a:lnTo>
                  <a:lnTo>
                    <a:pt x="376102" y="305558"/>
                  </a:lnTo>
                  <a:lnTo>
                    <a:pt x="411453" y="284929"/>
                  </a:lnTo>
                  <a:lnTo>
                    <a:pt x="447992" y="264973"/>
                  </a:lnTo>
                  <a:lnTo>
                    <a:pt x="485679" y="245695"/>
                  </a:lnTo>
                  <a:lnTo>
                    <a:pt x="524475" y="227100"/>
                  </a:lnTo>
                  <a:lnTo>
                    <a:pt x="564338" y="209193"/>
                  </a:lnTo>
                  <a:lnTo>
                    <a:pt x="605229" y="191981"/>
                  </a:lnTo>
                  <a:lnTo>
                    <a:pt x="647107" y="175469"/>
                  </a:lnTo>
                  <a:lnTo>
                    <a:pt x="689932" y="159661"/>
                  </a:lnTo>
                  <a:lnTo>
                    <a:pt x="733664" y="144564"/>
                  </a:lnTo>
                  <a:lnTo>
                    <a:pt x="778262" y="130183"/>
                  </a:lnTo>
                  <a:lnTo>
                    <a:pt x="823685" y="116524"/>
                  </a:lnTo>
                  <a:lnTo>
                    <a:pt x="869895" y="103591"/>
                  </a:lnTo>
                  <a:lnTo>
                    <a:pt x="916849" y="91391"/>
                  </a:lnTo>
                  <a:lnTo>
                    <a:pt x="964509" y="79929"/>
                  </a:lnTo>
                  <a:lnTo>
                    <a:pt x="1012833" y="69211"/>
                  </a:lnTo>
                  <a:lnTo>
                    <a:pt x="1061782" y="59241"/>
                  </a:lnTo>
                  <a:lnTo>
                    <a:pt x="1111314" y="50025"/>
                  </a:lnTo>
                  <a:lnTo>
                    <a:pt x="1161390" y="41569"/>
                  </a:lnTo>
                  <a:lnTo>
                    <a:pt x="1211970" y="33878"/>
                  </a:lnTo>
                  <a:lnTo>
                    <a:pt x="1263012" y="26958"/>
                  </a:lnTo>
                  <a:lnTo>
                    <a:pt x="1314478" y="20815"/>
                  </a:lnTo>
                  <a:lnTo>
                    <a:pt x="1366325" y="15452"/>
                  </a:lnTo>
                  <a:lnTo>
                    <a:pt x="1418515" y="10877"/>
                  </a:lnTo>
                  <a:lnTo>
                    <a:pt x="1471007" y="7095"/>
                  </a:lnTo>
                  <a:lnTo>
                    <a:pt x="1523760" y="4110"/>
                  </a:lnTo>
                  <a:lnTo>
                    <a:pt x="1576734" y="1929"/>
                  </a:lnTo>
                  <a:lnTo>
                    <a:pt x="1629889" y="557"/>
                  </a:lnTo>
                  <a:lnTo>
                    <a:pt x="1683185" y="0"/>
                  </a:lnTo>
                  <a:lnTo>
                    <a:pt x="1736580" y="262"/>
                  </a:lnTo>
                  <a:lnTo>
                    <a:pt x="1790036" y="1349"/>
                  </a:lnTo>
                  <a:lnTo>
                    <a:pt x="1843511" y="3268"/>
                  </a:lnTo>
                  <a:lnTo>
                    <a:pt x="1896965" y="6022"/>
                  </a:lnTo>
                  <a:lnTo>
                    <a:pt x="1950358" y="9619"/>
                  </a:lnTo>
                  <a:lnTo>
                    <a:pt x="2003650" y="14063"/>
                  </a:lnTo>
                  <a:lnTo>
                    <a:pt x="2056800" y="19359"/>
                  </a:lnTo>
                  <a:lnTo>
                    <a:pt x="2109768" y="25514"/>
                  </a:lnTo>
                  <a:lnTo>
                    <a:pt x="2162514" y="32532"/>
                  </a:lnTo>
                  <a:lnTo>
                    <a:pt x="2214997" y="40419"/>
                  </a:lnTo>
                  <a:lnTo>
                    <a:pt x="2267177" y="49181"/>
                  </a:lnTo>
                  <a:lnTo>
                    <a:pt x="2319013" y="58823"/>
                  </a:lnTo>
                  <a:lnTo>
                    <a:pt x="2370466" y="69350"/>
                  </a:lnTo>
                  <a:lnTo>
                    <a:pt x="2421495" y="80768"/>
                  </a:lnTo>
                  <a:lnTo>
                    <a:pt x="2472060" y="93083"/>
                  </a:lnTo>
                  <a:lnTo>
                    <a:pt x="2522120" y="106299"/>
                  </a:lnTo>
                  <a:lnTo>
                    <a:pt x="2582128" y="123570"/>
                  </a:lnTo>
                  <a:lnTo>
                    <a:pt x="2640144" y="141850"/>
                  </a:lnTo>
                  <a:lnTo>
                    <a:pt x="2696145" y="161103"/>
                  </a:lnTo>
                  <a:lnTo>
                    <a:pt x="2750111" y="181292"/>
                  </a:lnTo>
                  <a:lnTo>
                    <a:pt x="2802023" y="202381"/>
                  </a:lnTo>
                  <a:lnTo>
                    <a:pt x="2851858" y="224335"/>
                  </a:lnTo>
                  <a:lnTo>
                    <a:pt x="2899597" y="247118"/>
                  </a:lnTo>
                  <a:lnTo>
                    <a:pt x="2945219" y="270692"/>
                  </a:lnTo>
                  <a:lnTo>
                    <a:pt x="2988703" y="295023"/>
                  </a:lnTo>
                  <a:lnTo>
                    <a:pt x="3030029" y="320074"/>
                  </a:lnTo>
                  <a:lnTo>
                    <a:pt x="3069175" y="345809"/>
                  </a:lnTo>
                  <a:lnTo>
                    <a:pt x="3106122" y="372192"/>
                  </a:lnTo>
                  <a:lnTo>
                    <a:pt x="3140849" y="399187"/>
                  </a:lnTo>
                  <a:lnTo>
                    <a:pt x="3173334" y="426757"/>
                  </a:lnTo>
                  <a:lnTo>
                    <a:pt x="3203558" y="454868"/>
                  </a:lnTo>
                  <a:lnTo>
                    <a:pt x="3231499" y="483481"/>
                  </a:lnTo>
                  <a:lnTo>
                    <a:pt x="3257138" y="512563"/>
                  </a:lnTo>
                  <a:lnTo>
                    <a:pt x="3301424" y="571983"/>
                  </a:lnTo>
                  <a:lnTo>
                    <a:pt x="3336250" y="632841"/>
                  </a:lnTo>
                  <a:lnTo>
                    <a:pt x="3361451" y="694846"/>
                  </a:lnTo>
                  <a:lnTo>
                    <a:pt x="3376862" y="757712"/>
                  </a:lnTo>
                  <a:lnTo>
                    <a:pt x="3382319" y="821147"/>
                  </a:lnTo>
                  <a:lnTo>
                    <a:pt x="3381262" y="852989"/>
                  </a:lnTo>
                  <a:lnTo>
                    <a:pt x="3371476" y="916740"/>
                  </a:lnTo>
                  <a:lnTo>
                    <a:pt x="3351322" y="980340"/>
                  </a:lnTo>
                  <a:lnTo>
                    <a:pt x="3320635" y="1043500"/>
                  </a:lnTo>
                  <a:lnTo>
                    <a:pt x="3279250" y="1105932"/>
                  </a:lnTo>
                  <a:lnTo>
                    <a:pt x="3254494" y="1136784"/>
                  </a:lnTo>
                  <a:lnTo>
                    <a:pt x="3227001" y="1167347"/>
                  </a:lnTo>
                  <a:lnTo>
                    <a:pt x="3196752" y="1197582"/>
                  </a:lnTo>
                  <a:lnTo>
                    <a:pt x="3163724" y="1227455"/>
                  </a:lnTo>
                  <a:lnTo>
                    <a:pt x="3104267" y="1274949"/>
                  </a:lnTo>
                  <a:lnTo>
                    <a:pt x="3072345" y="1297772"/>
                  </a:lnTo>
                  <a:lnTo>
                    <a:pt x="3039016" y="1319966"/>
                  </a:lnTo>
                  <a:lnTo>
                    <a:pt x="3004319" y="1341522"/>
                  </a:lnTo>
                  <a:lnTo>
                    <a:pt x="2968295" y="1362429"/>
                  </a:lnTo>
                  <a:lnTo>
                    <a:pt x="2930986" y="1382679"/>
                  </a:lnTo>
                  <a:lnTo>
                    <a:pt x="2892431" y="1402259"/>
                  </a:lnTo>
                  <a:lnTo>
                    <a:pt x="2852671" y="1421162"/>
                  </a:lnTo>
                  <a:lnTo>
                    <a:pt x="2811748" y="1439377"/>
                  </a:lnTo>
                  <a:lnTo>
                    <a:pt x="2769701" y="1456894"/>
                  </a:lnTo>
                  <a:lnTo>
                    <a:pt x="2726571" y="1473704"/>
                  </a:lnTo>
                  <a:lnTo>
                    <a:pt x="2682400" y="1489796"/>
                  </a:lnTo>
                  <a:lnTo>
                    <a:pt x="2637227" y="1505160"/>
                  </a:lnTo>
                  <a:lnTo>
                    <a:pt x="2591093" y="1519788"/>
                  </a:lnTo>
                  <a:lnTo>
                    <a:pt x="2544039" y="1533668"/>
                  </a:lnTo>
                  <a:lnTo>
                    <a:pt x="2496105" y="1546791"/>
                  </a:lnTo>
                  <a:lnTo>
                    <a:pt x="2447333" y="1559148"/>
                  </a:lnTo>
                  <a:lnTo>
                    <a:pt x="2397763" y="1570727"/>
                  </a:lnTo>
                  <a:lnTo>
                    <a:pt x="2347435" y="1581521"/>
                  </a:lnTo>
                  <a:lnTo>
                    <a:pt x="2296390" y="1591517"/>
                  </a:lnTo>
                  <a:lnTo>
                    <a:pt x="2244669" y="1600708"/>
                  </a:lnTo>
                  <a:lnTo>
                    <a:pt x="2192312" y="1609082"/>
                  </a:lnTo>
                  <a:lnTo>
                    <a:pt x="2139361" y="1616631"/>
                  </a:lnTo>
                  <a:lnTo>
                    <a:pt x="2085855" y="1623343"/>
                  </a:lnTo>
                  <a:lnTo>
                    <a:pt x="2031836" y="1629210"/>
                  </a:lnTo>
                  <a:lnTo>
                    <a:pt x="1977344" y="1634221"/>
                  </a:lnTo>
                  <a:lnTo>
                    <a:pt x="1922419" y="1638366"/>
                  </a:lnTo>
                  <a:lnTo>
                    <a:pt x="1867103" y="1641636"/>
                  </a:lnTo>
                  <a:lnTo>
                    <a:pt x="1811436" y="1644021"/>
                  </a:lnTo>
                  <a:lnTo>
                    <a:pt x="1755458" y="1645511"/>
                  </a:lnTo>
                  <a:lnTo>
                    <a:pt x="1699211" y="1646096"/>
                  </a:lnTo>
                  <a:lnTo>
                    <a:pt x="1642735" y="1645766"/>
                  </a:lnTo>
                  <a:lnTo>
                    <a:pt x="1586070" y="1644512"/>
                  </a:lnTo>
                  <a:lnTo>
                    <a:pt x="1529258" y="1642323"/>
                  </a:lnTo>
                  <a:lnTo>
                    <a:pt x="1472338" y="1639189"/>
                  </a:lnTo>
                  <a:lnTo>
                    <a:pt x="986690" y="1851787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364094" y="1920621"/>
            <a:ext cx="21932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All </a:t>
            </a:r>
            <a:r>
              <a:rPr sz="1800" spc="-10" dirty="0">
                <a:latin typeface="Carlito"/>
                <a:cs typeface="Carlito"/>
              </a:rPr>
              <a:t>we </a:t>
            </a:r>
            <a:r>
              <a:rPr sz="1800" dirty="0">
                <a:latin typeface="Carlito"/>
                <a:cs typeface="Carlito"/>
              </a:rPr>
              <a:t>need </a:t>
            </a:r>
            <a:r>
              <a:rPr sz="1800" spc="-5" dirty="0">
                <a:latin typeface="Carlito"/>
                <a:cs typeface="Carlito"/>
              </a:rPr>
              <a:t>is </a:t>
            </a:r>
            <a:r>
              <a:rPr sz="1800" dirty="0">
                <a:latin typeface="Carlito"/>
                <a:cs typeface="Carlito"/>
              </a:rPr>
              <a:t>a  </a:t>
            </a:r>
            <a:r>
              <a:rPr sz="1800" spc="-10" dirty="0">
                <a:latin typeface="Carlito"/>
                <a:cs typeface="Carlito"/>
              </a:rPr>
              <a:t>password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if </a:t>
            </a:r>
            <a:r>
              <a:rPr sz="1800" spc="-10" dirty="0">
                <a:latin typeface="Carlito"/>
                <a:cs typeface="Carlito"/>
              </a:rPr>
              <a:t>we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can  get to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internet  through </a:t>
            </a:r>
            <a:r>
              <a:rPr sz="1800" spc="-15" dirty="0">
                <a:latin typeface="Carlito"/>
                <a:cs typeface="Carlito"/>
              </a:rPr>
              <a:t>any </a:t>
            </a:r>
            <a:r>
              <a:rPr sz="1800" spc="-10" dirty="0">
                <a:latin typeface="Carlito"/>
                <a:cs typeface="Carlito"/>
              </a:rPr>
              <a:t>device we  can </a:t>
            </a:r>
            <a:r>
              <a:rPr sz="1800" spc="-5" dirty="0">
                <a:latin typeface="Carlito"/>
                <a:cs typeface="Carlito"/>
              </a:rPr>
              <a:t>access our </a:t>
            </a:r>
            <a:r>
              <a:rPr sz="1800" spc="-10" dirty="0">
                <a:latin typeface="Carlito"/>
                <a:cs typeface="Carlito"/>
              </a:rPr>
              <a:t>data.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629818" y="1159509"/>
            <a:ext cx="9581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Similarly, we </a:t>
            </a:r>
            <a:r>
              <a:rPr sz="2400" b="1" dirty="0">
                <a:latin typeface="Times New Roman"/>
                <a:cs typeface="Times New Roman"/>
              </a:rPr>
              <a:t>access Gmail, </a:t>
            </a:r>
            <a:r>
              <a:rPr sz="2400" b="1" spc="-5" dirty="0">
                <a:latin typeface="Times New Roman"/>
                <a:cs typeface="Times New Roman"/>
              </a:rPr>
              <a:t>LinkedIn and </a:t>
            </a:r>
            <a:r>
              <a:rPr sz="2400" b="1" dirty="0">
                <a:latin typeface="Times New Roman"/>
                <a:cs typeface="Times New Roman"/>
              </a:rPr>
              <a:t>other social </a:t>
            </a:r>
            <a:r>
              <a:rPr sz="2400" b="1" spc="-5" dirty="0">
                <a:latin typeface="Times New Roman"/>
                <a:cs typeface="Times New Roman"/>
              </a:rPr>
              <a:t>media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applications.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362188" y="4130040"/>
            <a:ext cx="3229355" cy="1793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0875" y="1159509"/>
            <a:ext cx="7085965" cy="485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 Study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latin typeface="Times New Roman"/>
                <a:cs typeface="Times New Roman"/>
              </a:rPr>
              <a:t>ICICI Lombard (hosted on </a:t>
            </a:r>
            <a:r>
              <a:rPr sz="2000" b="1" spc="-5" dirty="0">
                <a:latin typeface="Times New Roman"/>
                <a:cs typeface="Times New Roman"/>
              </a:rPr>
              <a:t>Microsoft</a:t>
            </a:r>
            <a:r>
              <a:rPr sz="2000" b="1" spc="-2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Azure)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Benefits: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14705" marR="323215" indent="-342900" algn="just">
              <a:lnSpc>
                <a:spcPct val="100000"/>
              </a:lnSpc>
              <a:buFont typeface="Arial"/>
              <a:buChar char="•"/>
              <a:tabLst>
                <a:tab pos="815340" algn="l"/>
              </a:tabLst>
            </a:pPr>
            <a:r>
              <a:rPr sz="2000" dirty="0">
                <a:latin typeface="Times New Roman"/>
                <a:cs typeface="Times New Roman"/>
              </a:rPr>
              <a:t>ICICI Lombard </a:t>
            </a:r>
            <a:r>
              <a:rPr sz="2000" spc="5" dirty="0">
                <a:latin typeface="Times New Roman"/>
                <a:cs typeface="Times New Roman"/>
              </a:rPr>
              <a:t>now </a:t>
            </a:r>
            <a:r>
              <a:rPr sz="2000" dirty="0">
                <a:latin typeface="Times New Roman"/>
                <a:cs typeface="Times New Roman"/>
              </a:rPr>
              <a:t>enjoys </a:t>
            </a:r>
            <a:r>
              <a:rPr sz="2000" spc="-5" dirty="0">
                <a:latin typeface="Times New Roman"/>
                <a:cs typeface="Times New Roman"/>
              </a:rPr>
              <a:t>automated management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 platform and </a:t>
            </a:r>
            <a:r>
              <a:rPr sz="2000" spc="-5" dirty="0">
                <a:latin typeface="Times New Roman"/>
                <a:cs typeface="Times New Roman"/>
              </a:rPr>
              <a:t>applications, </a:t>
            </a:r>
            <a:r>
              <a:rPr sz="2000" dirty="0">
                <a:latin typeface="Times New Roman"/>
                <a:cs typeface="Times New Roman"/>
              </a:rPr>
              <a:t>thus reducing the cost and </a:t>
            </a:r>
            <a:r>
              <a:rPr sz="2000" spc="-10" dirty="0">
                <a:latin typeface="Times New Roman"/>
                <a:cs typeface="Times New Roman"/>
              </a:rPr>
              <a:t>time  considerably.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4705" marR="5080" indent="-342900">
              <a:lnSpc>
                <a:spcPct val="100000"/>
              </a:lnSpc>
              <a:buFont typeface="Arial"/>
              <a:buChar char="•"/>
              <a:tabLst>
                <a:tab pos="814705" algn="l"/>
                <a:tab pos="815340" algn="l"/>
              </a:tabLst>
            </a:pPr>
            <a:r>
              <a:rPr sz="2000" dirty="0">
                <a:latin typeface="Times New Roman"/>
                <a:cs typeface="Times New Roman"/>
              </a:rPr>
              <a:t>More than 30 </a:t>
            </a:r>
            <a:r>
              <a:rPr sz="2000" spc="-70" dirty="0">
                <a:latin typeface="Times New Roman"/>
                <a:cs typeface="Times New Roman"/>
              </a:rPr>
              <a:t>UAT </a:t>
            </a:r>
            <a:r>
              <a:rPr sz="2000" dirty="0">
                <a:latin typeface="Times New Roman"/>
                <a:cs typeface="Times New Roman"/>
              </a:rPr>
              <a:t>servers have been </a:t>
            </a:r>
            <a:r>
              <a:rPr sz="2000" spc="-5" dirty="0">
                <a:latin typeface="Times New Roman"/>
                <a:cs typeface="Times New Roman"/>
              </a:rPr>
              <a:t>decommissioned </a:t>
            </a: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 batch of 17 applications were </a:t>
            </a:r>
            <a:r>
              <a:rPr sz="2000" spc="-5" dirty="0">
                <a:latin typeface="Times New Roman"/>
                <a:cs typeface="Times New Roman"/>
              </a:rPr>
              <a:t>moved to the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4705" marR="223520" indent="-342900">
              <a:lnSpc>
                <a:spcPct val="100000"/>
              </a:lnSpc>
              <a:buFont typeface="Arial"/>
              <a:buChar char="•"/>
              <a:tabLst>
                <a:tab pos="814705" algn="l"/>
                <a:tab pos="815340" algn="l"/>
              </a:tabLst>
            </a:pP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non-production applications being hosted on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 Azure cloud, the </a:t>
            </a:r>
            <a:r>
              <a:rPr sz="2000" spc="-5" dirty="0">
                <a:latin typeface="Times New Roman"/>
                <a:cs typeface="Times New Roman"/>
              </a:rPr>
              <a:t>time-to-market </a:t>
            </a:r>
            <a:r>
              <a:rPr sz="2000" dirty="0">
                <a:latin typeface="Times New Roman"/>
                <a:cs typeface="Times New Roman"/>
              </a:rPr>
              <a:t>has been enhanced, and  </a:t>
            </a:r>
            <a:r>
              <a:rPr sz="2000" spc="-5" dirty="0">
                <a:latin typeface="Times New Roman"/>
                <a:cs typeface="Times New Roman"/>
              </a:rPr>
              <a:t>more maturity </a:t>
            </a:r>
            <a:r>
              <a:rPr sz="2000" dirty="0">
                <a:latin typeface="Times New Roman"/>
                <a:cs typeface="Times New Roman"/>
              </a:rPr>
              <a:t>is observed in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SDLC.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066032" y="3121151"/>
            <a:ext cx="3787140" cy="2334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0875" y="1159509"/>
            <a:ext cx="9910445" cy="1503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 Study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III</a:t>
            </a:r>
            <a:endParaRPr sz="24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latin typeface="Times New Roman"/>
                <a:cs typeface="Times New Roman"/>
              </a:rPr>
              <a:t>Expedia (hosted on</a:t>
            </a:r>
            <a:r>
              <a:rPr sz="2000" b="1" spc="-1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Amazon)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Expedia partners with </a:t>
            </a:r>
            <a:r>
              <a:rPr sz="2000" spc="-5" dirty="0">
                <a:latin typeface="Times New Roman"/>
                <a:cs typeface="Times New Roman"/>
              </a:rPr>
              <a:t>Amazon </a:t>
            </a:r>
            <a:r>
              <a:rPr sz="2000" spc="-50" dirty="0">
                <a:latin typeface="Times New Roman"/>
                <a:cs typeface="Times New Roman"/>
              </a:rPr>
              <a:t>Web </a:t>
            </a:r>
            <a:r>
              <a:rPr sz="2000" dirty="0">
                <a:latin typeface="Times New Roman"/>
                <a:cs typeface="Times New Roman"/>
              </a:rPr>
              <a:t>Services </a:t>
            </a:r>
            <a:r>
              <a:rPr sz="2000" spc="-30" dirty="0">
                <a:latin typeface="Times New Roman"/>
                <a:cs typeface="Times New Roman"/>
              </a:rPr>
              <a:t>(AWS) </a:t>
            </a:r>
            <a:r>
              <a:rPr sz="2000" dirty="0">
                <a:latin typeface="Times New Roman"/>
                <a:cs typeface="Times New Roman"/>
              </a:rPr>
              <a:t>to enhance online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experience.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91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582911" y="2787395"/>
            <a:ext cx="2439924" cy="1505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85019" y="4895088"/>
            <a:ext cx="2235707" cy="117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0875" y="1159509"/>
            <a:ext cx="9033510" cy="5253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 Study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III</a:t>
            </a:r>
            <a:endParaRPr sz="24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latin typeface="Times New Roman"/>
                <a:cs typeface="Times New Roman"/>
              </a:rPr>
              <a:t>Expedia (hosted on</a:t>
            </a:r>
            <a:r>
              <a:rPr sz="2000" b="1" spc="-1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Amazon)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</a:pPr>
            <a:r>
              <a:rPr sz="1900" b="1" spc="-5" dirty="0">
                <a:latin typeface="Times New Roman"/>
                <a:cs typeface="Times New Roman"/>
              </a:rPr>
              <a:t>Case</a:t>
            </a:r>
            <a:r>
              <a:rPr sz="1900" b="1" spc="5" dirty="0">
                <a:latin typeface="Times New Roman"/>
                <a:cs typeface="Times New Roman"/>
              </a:rPr>
              <a:t> </a:t>
            </a:r>
            <a:r>
              <a:rPr sz="1900" b="1" spc="-5" dirty="0">
                <a:latin typeface="Times New Roman"/>
                <a:cs typeface="Times New Roman"/>
              </a:rPr>
              <a:t>Scenario:</a:t>
            </a:r>
            <a:endParaRPr sz="1900">
              <a:latin typeface="Times New Roman"/>
              <a:cs typeface="Times New Roman"/>
            </a:endParaRPr>
          </a:p>
          <a:p>
            <a:pPr marL="929005" marR="25400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Expedia is the </a:t>
            </a:r>
            <a:r>
              <a:rPr sz="1900" spc="-10" dirty="0">
                <a:latin typeface="Times New Roman"/>
                <a:cs typeface="Times New Roman"/>
              </a:rPr>
              <a:t>largest </a:t>
            </a:r>
            <a:r>
              <a:rPr sz="1900" spc="-5" dirty="0">
                <a:latin typeface="Times New Roman"/>
                <a:cs typeface="Times New Roman"/>
              </a:rPr>
              <a:t>online travel brand that includes several travel and hospitality  platforms such as Expedia.com, Hotwire.com, Hotels.com and so on. It acts as the  ultimate bridge between </a:t>
            </a:r>
            <a:r>
              <a:rPr sz="1900" spc="-10" dirty="0">
                <a:latin typeface="Times New Roman"/>
                <a:cs typeface="Times New Roman"/>
              </a:rPr>
              <a:t>consumers </a:t>
            </a:r>
            <a:r>
              <a:rPr sz="1900" spc="-5" dirty="0">
                <a:latin typeface="Times New Roman"/>
                <a:cs typeface="Times New Roman"/>
              </a:rPr>
              <a:t>and the travel industry in several countries. In  2010, Expedia launched the Expedia Suggest Service (ESS) that assists travellers to  enter their travel information </a:t>
            </a:r>
            <a:r>
              <a:rPr sz="1900" spc="-15" dirty="0">
                <a:latin typeface="Times New Roman"/>
                <a:cs typeface="Times New Roman"/>
              </a:rPr>
              <a:t>accurately. </a:t>
            </a:r>
            <a:r>
              <a:rPr sz="1900" spc="-5" dirty="0">
                <a:latin typeface="Times New Roman"/>
                <a:cs typeface="Times New Roman"/>
              </a:rPr>
              <a:t>Delivering the </a:t>
            </a:r>
            <a:r>
              <a:rPr sz="1900" spc="-10" dirty="0">
                <a:latin typeface="Times New Roman"/>
                <a:cs typeface="Times New Roman"/>
              </a:rPr>
              <a:t>maximum </a:t>
            </a:r>
            <a:r>
              <a:rPr sz="1900" spc="-5" dirty="0">
                <a:latin typeface="Times New Roman"/>
                <a:cs typeface="Times New Roman"/>
              </a:rPr>
              <a:t>level of  responsiveness with </a:t>
            </a:r>
            <a:r>
              <a:rPr sz="1900" spc="-10" dirty="0">
                <a:latin typeface="Times New Roman"/>
                <a:cs typeface="Times New Roman"/>
              </a:rPr>
              <a:t>minimal </a:t>
            </a:r>
            <a:r>
              <a:rPr sz="1900" spc="-5" dirty="0">
                <a:latin typeface="Times New Roman"/>
                <a:cs typeface="Times New Roman"/>
              </a:rPr>
              <a:t>network latency were the biggest challenges of</a:t>
            </a:r>
            <a:r>
              <a:rPr sz="1900" spc="1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ESS.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5"/>
              </a:spcBef>
            </a:pPr>
            <a:r>
              <a:rPr sz="1900" b="1" spc="-5" dirty="0">
                <a:latin typeface="Times New Roman"/>
                <a:cs typeface="Times New Roman"/>
              </a:rPr>
              <a:t>Solution:</a:t>
            </a:r>
            <a:endParaRPr sz="1900">
              <a:latin typeface="Times New Roman"/>
              <a:cs typeface="Times New Roman"/>
            </a:endParaRPr>
          </a:p>
          <a:p>
            <a:pPr marL="929005" marR="5080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The cloud expertise </a:t>
            </a:r>
            <a:r>
              <a:rPr sz="1900" spc="-10" dirty="0">
                <a:latin typeface="Times New Roman"/>
                <a:cs typeface="Times New Roman"/>
              </a:rPr>
              <a:t>offered </a:t>
            </a:r>
            <a:r>
              <a:rPr sz="1900" spc="-5" dirty="0">
                <a:latin typeface="Times New Roman"/>
                <a:cs typeface="Times New Roman"/>
              </a:rPr>
              <a:t>by </a:t>
            </a:r>
            <a:r>
              <a:rPr sz="1900" spc="-50" dirty="0">
                <a:latin typeface="Times New Roman"/>
                <a:cs typeface="Times New Roman"/>
              </a:rPr>
              <a:t>AWS </a:t>
            </a:r>
            <a:r>
              <a:rPr sz="1900" spc="-5" dirty="0">
                <a:latin typeface="Times New Roman"/>
                <a:cs typeface="Times New Roman"/>
              </a:rPr>
              <a:t>enabled Expedia to build ESS in only 3  </a:t>
            </a:r>
            <a:r>
              <a:rPr sz="1900" spc="-10" dirty="0">
                <a:latin typeface="Times New Roman"/>
                <a:cs typeface="Times New Roman"/>
              </a:rPr>
              <a:t>months. </a:t>
            </a:r>
            <a:r>
              <a:rPr sz="1900" spc="-5" dirty="0">
                <a:latin typeface="Times New Roman"/>
                <a:cs typeface="Times New Roman"/>
              </a:rPr>
              <a:t>The service was launched initially in Singapore and after tasting success it  was quickly replicated across regions in the United States and Europe. The average  network latency was reduced from </a:t>
            </a:r>
            <a:r>
              <a:rPr sz="1900" spc="-10" dirty="0">
                <a:latin typeface="Times New Roman"/>
                <a:cs typeface="Times New Roman"/>
              </a:rPr>
              <a:t>almost </a:t>
            </a:r>
            <a:r>
              <a:rPr sz="1900" spc="-5" dirty="0">
                <a:latin typeface="Times New Roman"/>
                <a:cs typeface="Times New Roman"/>
              </a:rPr>
              <a:t>700 </a:t>
            </a:r>
            <a:r>
              <a:rPr sz="1900" spc="-15" dirty="0">
                <a:latin typeface="Times New Roman"/>
                <a:cs typeface="Times New Roman"/>
              </a:rPr>
              <a:t>ms </a:t>
            </a:r>
            <a:r>
              <a:rPr sz="1900" spc="-5" dirty="0">
                <a:latin typeface="Times New Roman"/>
                <a:cs typeface="Times New Roman"/>
              </a:rPr>
              <a:t>to just 50 </a:t>
            </a:r>
            <a:r>
              <a:rPr sz="1900" spc="-15" dirty="0">
                <a:latin typeface="Times New Roman"/>
                <a:cs typeface="Times New Roman"/>
              </a:rPr>
              <a:t>ms </a:t>
            </a:r>
            <a:r>
              <a:rPr sz="1900" spc="-5" dirty="0">
                <a:latin typeface="Times New Roman"/>
                <a:cs typeface="Times New Roman"/>
              </a:rPr>
              <a:t>by hosting the high-  </a:t>
            </a:r>
            <a:r>
              <a:rPr sz="1900" spc="-10" dirty="0">
                <a:latin typeface="Times New Roman"/>
                <a:cs typeface="Times New Roman"/>
              </a:rPr>
              <a:t>volume, </a:t>
            </a:r>
            <a:r>
              <a:rPr sz="1900" spc="-5" dirty="0">
                <a:latin typeface="Times New Roman"/>
                <a:cs typeface="Times New Roman"/>
              </a:rPr>
              <a:t>critical ESS on </a:t>
            </a:r>
            <a:r>
              <a:rPr sz="1900" spc="-50" dirty="0">
                <a:latin typeface="Times New Roman"/>
                <a:cs typeface="Times New Roman"/>
              </a:rPr>
              <a:t>AWS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cloud.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334756" y="3419855"/>
            <a:ext cx="3346704" cy="2063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0875" y="1159509"/>
            <a:ext cx="7526020" cy="424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 Study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latin typeface="Times New Roman"/>
                <a:cs typeface="Times New Roman"/>
              </a:rPr>
              <a:t>Expedia (hosted on</a:t>
            </a:r>
            <a:r>
              <a:rPr sz="2000" b="1" spc="-1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Amazon)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Benefits: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14705" indent="-343535">
              <a:lnSpc>
                <a:spcPct val="100000"/>
              </a:lnSpc>
              <a:buFont typeface="Arial"/>
              <a:buChar char="•"/>
              <a:tabLst>
                <a:tab pos="814705" algn="l"/>
                <a:tab pos="815340" algn="l"/>
              </a:tabLst>
            </a:pPr>
            <a:r>
              <a:rPr sz="2000" dirty="0">
                <a:latin typeface="Times New Roman"/>
                <a:cs typeface="Times New Roman"/>
              </a:rPr>
              <a:t>Enhanced online </a:t>
            </a:r>
            <a:r>
              <a:rPr sz="2000" spc="-5" dirty="0">
                <a:latin typeface="Times New Roman"/>
                <a:cs typeface="Times New Roman"/>
              </a:rPr>
              <a:t>customer </a:t>
            </a:r>
            <a:r>
              <a:rPr sz="2000" dirty="0">
                <a:latin typeface="Times New Roman"/>
                <a:cs typeface="Times New Roman"/>
              </a:rPr>
              <a:t>experience through reduced errors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increased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814705" marR="474980" indent="-342900">
              <a:lnSpc>
                <a:spcPct val="100000"/>
              </a:lnSpc>
              <a:buFont typeface="Arial"/>
              <a:buChar char="•"/>
              <a:tabLst>
                <a:tab pos="814705" algn="l"/>
                <a:tab pos="815340" algn="l"/>
              </a:tabLst>
            </a:pPr>
            <a:r>
              <a:rPr sz="2000" dirty="0">
                <a:latin typeface="Times New Roman"/>
                <a:cs typeface="Times New Roman"/>
              </a:rPr>
              <a:t>Reduced costs by </a:t>
            </a:r>
            <a:r>
              <a:rPr sz="2000" spc="-5" dirty="0">
                <a:latin typeface="Times New Roman"/>
                <a:cs typeface="Times New Roman"/>
              </a:rPr>
              <a:t>eliminating </a:t>
            </a:r>
            <a:r>
              <a:rPr sz="2000" dirty="0">
                <a:latin typeface="Times New Roman"/>
                <a:cs typeface="Times New Roman"/>
              </a:rPr>
              <a:t>the need to run the service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full-  fledged across locations </a:t>
            </a:r>
            <a:r>
              <a:rPr sz="2000" spc="-5" dirty="0">
                <a:latin typeface="Times New Roman"/>
                <a:cs typeface="Times New Roman"/>
              </a:rPr>
              <a:t>closer </a:t>
            </a:r>
            <a:r>
              <a:rPr sz="2000" dirty="0">
                <a:latin typeface="Times New Roman"/>
                <a:cs typeface="Times New Roman"/>
              </a:rPr>
              <a:t>to the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4705" indent="-343535">
              <a:lnSpc>
                <a:spcPct val="100000"/>
              </a:lnSpc>
              <a:buFont typeface="Arial"/>
              <a:buChar char="•"/>
              <a:tabLst>
                <a:tab pos="814705" algn="l"/>
                <a:tab pos="815340" algn="l"/>
              </a:tabLst>
            </a:pPr>
            <a:r>
              <a:rPr sz="2000" dirty="0">
                <a:latin typeface="Times New Roman"/>
                <a:cs typeface="Times New Roman"/>
              </a:rPr>
              <a:t>Increased </a:t>
            </a:r>
            <a:r>
              <a:rPr sz="2000" spc="-5" dirty="0">
                <a:latin typeface="Times New Roman"/>
                <a:cs typeface="Times New Roman"/>
              </a:rPr>
              <a:t>availability </a:t>
            </a:r>
            <a:r>
              <a:rPr sz="2000" dirty="0">
                <a:latin typeface="Times New Roman"/>
                <a:cs typeface="Times New Roman"/>
              </a:rPr>
              <a:t>of the service with </a:t>
            </a:r>
            <a:r>
              <a:rPr sz="2000" spc="-5" dirty="0">
                <a:latin typeface="Times New Roman"/>
                <a:cs typeface="Times New Roman"/>
              </a:rPr>
              <a:t>easier troubleshooting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issues.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93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94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975754"/>
            <a:ext cx="9236710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</a:t>
            </a:r>
            <a:r>
              <a:rPr sz="2400" b="1" dirty="0">
                <a:latin typeface="Times New Roman"/>
                <a:cs typeface="Times New Roman"/>
              </a:rPr>
              <a:t>Assessment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spcBef>
                <a:spcPts val="1215"/>
              </a:spcBef>
              <a:buAutoNum type="arabicPeriod" startAt="17"/>
              <a:tabLst>
                <a:tab pos="927100" algn="l"/>
                <a:tab pos="927735" algn="l"/>
              </a:tabLst>
            </a:pPr>
            <a:r>
              <a:rPr sz="2000" spc="-5" dirty="0">
                <a:latin typeface="Times New Roman"/>
                <a:cs typeface="Times New Roman"/>
              </a:rPr>
              <a:t>Scalability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17"/>
            </a:pPr>
            <a:endParaRPr sz="205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to increase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dynamically.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to increase or decrease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dynamically.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Customers to </a:t>
            </a:r>
            <a:r>
              <a:rPr sz="2000" b="1" spc="-5" dirty="0">
                <a:latin typeface="Times New Roman"/>
                <a:cs typeface="Times New Roman"/>
              </a:rPr>
              <a:t>increase </a:t>
            </a:r>
            <a:r>
              <a:rPr sz="2000" b="1" dirty="0">
                <a:latin typeface="Times New Roman"/>
                <a:cs typeface="Times New Roman"/>
              </a:rPr>
              <a:t>or </a:t>
            </a:r>
            <a:r>
              <a:rPr sz="2000" b="1" spc="-5" dirty="0">
                <a:latin typeface="Times New Roman"/>
                <a:cs typeface="Times New Roman"/>
              </a:rPr>
              <a:t>decrease </a:t>
            </a:r>
            <a:r>
              <a:rPr sz="2000" b="1" dirty="0">
                <a:latin typeface="Times New Roman"/>
                <a:cs typeface="Times New Roman"/>
              </a:rPr>
              <a:t>computing </a:t>
            </a:r>
            <a:r>
              <a:rPr sz="2000" b="1" spc="-10" dirty="0">
                <a:latin typeface="Times New Roman"/>
                <a:cs typeface="Times New Roman"/>
              </a:rPr>
              <a:t>resources</a:t>
            </a:r>
            <a:r>
              <a:rPr sz="2000" b="1" spc="-2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dynamically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95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975754"/>
            <a:ext cx="6955790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</a:t>
            </a:r>
            <a:r>
              <a:rPr sz="2400" b="1" dirty="0">
                <a:latin typeface="Times New Roman"/>
                <a:cs typeface="Times New Roman"/>
              </a:rPr>
              <a:t>Assessment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spcBef>
                <a:spcPts val="1215"/>
              </a:spcBef>
              <a:buAutoNum type="arabicPeriod" startAt="18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If we add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processors to an existing </a:t>
            </a:r>
            <a:r>
              <a:rPr sz="2000" spc="-10" dirty="0">
                <a:latin typeface="Times New Roman"/>
                <a:cs typeface="Times New Roman"/>
              </a:rPr>
              <a:t>server, </a:t>
            </a:r>
            <a:r>
              <a:rPr sz="2000" dirty="0">
                <a:latin typeface="Times New Roman"/>
                <a:cs typeface="Times New Roman"/>
              </a:rPr>
              <a:t>it is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18"/>
            </a:pPr>
            <a:endParaRPr sz="205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Horizontal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scalability.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spc="-30" dirty="0">
                <a:latin typeface="Times New Roman"/>
                <a:cs typeface="Times New Roman"/>
              </a:rPr>
              <a:t>Vertical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scalability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spc="-25" dirty="0">
                <a:latin typeface="Times New Roman"/>
                <a:cs typeface="Times New Roman"/>
              </a:rPr>
              <a:t>Vertical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scalability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96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975754"/>
            <a:ext cx="4907915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R="1598295" algn="r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</a:t>
            </a:r>
            <a:r>
              <a:rPr sz="2400" b="1" dirty="0">
                <a:latin typeface="Times New Roman"/>
                <a:cs typeface="Times New Roman"/>
              </a:rPr>
              <a:t>Assessment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456565" marR="1551940" indent="-456565" algn="r">
              <a:lnSpc>
                <a:spcPct val="100000"/>
              </a:lnSpc>
              <a:spcBef>
                <a:spcPts val="1215"/>
              </a:spcBef>
              <a:buAutoNum type="arabicPeriod" startAt="19"/>
              <a:tabLst>
                <a:tab pos="456565" algn="l"/>
                <a:tab pos="457200" algn="l"/>
              </a:tabLst>
            </a:pPr>
            <a:r>
              <a:rPr sz="2000" dirty="0">
                <a:latin typeface="Times New Roman"/>
                <a:cs typeface="Times New Roman"/>
              </a:rPr>
              <a:t>Horizontal </a:t>
            </a:r>
            <a:r>
              <a:rPr sz="2000" spc="-5" dirty="0">
                <a:latin typeface="Times New Roman"/>
                <a:cs typeface="Times New Roman"/>
              </a:rPr>
              <a:t>scalability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19"/>
            </a:pPr>
            <a:endParaRPr sz="205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Adding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nodes.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Adding resources to a single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49530"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Adding </a:t>
            </a:r>
            <a:r>
              <a:rPr sz="2000" b="1" spc="-10" dirty="0">
                <a:latin typeface="Times New Roman"/>
                <a:cs typeface="Times New Roman"/>
              </a:rPr>
              <a:t>more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nodes.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97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975754"/>
            <a:ext cx="6119495" cy="28638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</a:t>
            </a:r>
            <a:r>
              <a:rPr sz="2400" b="1" dirty="0">
                <a:latin typeface="Times New Roman"/>
                <a:cs typeface="Times New Roman"/>
              </a:rPr>
              <a:t>Assessment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spcBef>
                <a:spcPts val="1215"/>
              </a:spcBef>
              <a:buAutoNum type="arabicPeriod" startAt="20"/>
              <a:tabLst>
                <a:tab pos="927100" algn="l"/>
                <a:tab pos="927735" algn="l"/>
              </a:tabLst>
            </a:pPr>
            <a:r>
              <a:rPr sz="2000" spc="-5" dirty="0">
                <a:latin typeface="Times New Roman"/>
                <a:cs typeface="Times New Roman"/>
              </a:rPr>
              <a:t>Organizational agility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0"/>
            </a:pPr>
            <a:endParaRPr sz="205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ability </a:t>
            </a:r>
            <a:r>
              <a:rPr sz="2000" dirty="0">
                <a:latin typeface="Times New Roman"/>
                <a:cs typeface="Times New Roman"/>
              </a:rPr>
              <a:t>to rapidly adapt to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changes.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Preparing for the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uncertainties.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The ability to rapidly adapt to</a:t>
            </a:r>
            <a:r>
              <a:rPr sz="2000" b="1" spc="-1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changes.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98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975754"/>
            <a:ext cx="9653270" cy="34734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</a:t>
            </a:r>
            <a:r>
              <a:rPr sz="2400" b="1" dirty="0">
                <a:latin typeface="Times New Roman"/>
                <a:cs typeface="Times New Roman"/>
              </a:rPr>
              <a:t>Assessment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spcBef>
                <a:spcPts val="1215"/>
              </a:spcBef>
              <a:buAutoNum type="arabicPeriod" startAt="21"/>
              <a:tabLst>
                <a:tab pos="927100" algn="l"/>
                <a:tab pos="927735" algn="l"/>
              </a:tabLst>
            </a:pPr>
            <a:r>
              <a:rPr sz="2000" spc="5" dirty="0">
                <a:latin typeface="Times New Roman"/>
                <a:cs typeface="Times New Roman"/>
              </a:rPr>
              <a:t>What </a:t>
            </a:r>
            <a:r>
              <a:rPr sz="2000" dirty="0">
                <a:latin typeface="Times New Roman"/>
                <a:cs typeface="Times New Roman"/>
              </a:rPr>
              <a:t>characteristic of 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reduces </a:t>
            </a:r>
            <a:r>
              <a:rPr sz="2000" spc="-5" dirty="0">
                <a:latin typeface="Times New Roman"/>
                <a:cs typeface="Times New Roman"/>
              </a:rPr>
              <a:t>administrative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costs?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1"/>
            </a:pPr>
            <a:endParaRPr sz="205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Self-service or </a:t>
            </a:r>
            <a:r>
              <a:rPr sz="2000" spc="-5" dirty="0">
                <a:latin typeface="Times New Roman"/>
                <a:cs typeface="Times New Roman"/>
              </a:rPr>
              <a:t>automated </a:t>
            </a:r>
            <a:r>
              <a:rPr sz="2000" dirty="0">
                <a:latin typeface="Times New Roman"/>
                <a:cs typeface="Times New Roman"/>
              </a:rPr>
              <a:t>resource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spc="-5" dirty="0">
                <a:latin typeface="Times New Roman"/>
                <a:cs typeface="Times New Roman"/>
              </a:rPr>
              <a:t>Limitation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platform/application </a:t>
            </a:r>
            <a:r>
              <a:rPr sz="2000" dirty="0">
                <a:latin typeface="Times New Roman"/>
                <a:cs typeface="Times New Roman"/>
              </a:rPr>
              <a:t>development </a:t>
            </a:r>
            <a:r>
              <a:rPr sz="2000" spc="-5" dirty="0">
                <a:latin typeface="Times New Roman"/>
                <a:cs typeface="Times New Roman"/>
              </a:rPr>
              <a:t>selection </a:t>
            </a:r>
            <a:r>
              <a:rPr sz="2000" dirty="0">
                <a:latin typeface="Times New Roman"/>
                <a:cs typeface="Times New Roman"/>
              </a:rPr>
              <a:t>(in PaaS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environments)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Placing the cloud data centre farther away from local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administrators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384300" algn="l"/>
                <a:tab pos="1384935" algn="l"/>
              </a:tabLst>
            </a:pPr>
            <a:r>
              <a:rPr sz="2000" spc="-5" dirty="0">
                <a:latin typeface="Times New Roman"/>
                <a:cs typeface="Times New Roman"/>
              </a:rPr>
              <a:t>Paying </a:t>
            </a:r>
            <a:r>
              <a:rPr sz="2000" dirty="0">
                <a:latin typeface="Times New Roman"/>
                <a:cs typeface="Times New Roman"/>
              </a:rPr>
              <a:t>only for resources actually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consumed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Paying only for </a:t>
            </a:r>
            <a:r>
              <a:rPr sz="2000" b="1" spc="-10" dirty="0">
                <a:latin typeface="Times New Roman"/>
                <a:cs typeface="Times New Roman"/>
              </a:rPr>
              <a:t>resources </a:t>
            </a:r>
            <a:r>
              <a:rPr sz="2000" b="1" dirty="0">
                <a:latin typeface="Times New Roman"/>
                <a:cs typeface="Times New Roman"/>
              </a:rPr>
              <a:t>actually</a:t>
            </a:r>
            <a:r>
              <a:rPr sz="2000" b="1" spc="-1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consumed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473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Introduction </a:t>
            </a:r>
            <a:r>
              <a:rPr sz="2400" spc="-15" dirty="0"/>
              <a:t>to </a:t>
            </a:r>
            <a:r>
              <a:rPr sz="2400" spc="-25" dirty="0"/>
              <a:t>Cloud</a:t>
            </a:r>
            <a:r>
              <a:rPr sz="2400" spc="-130" dirty="0"/>
              <a:t> </a:t>
            </a:r>
            <a:r>
              <a:rPr sz="2400" spc="-25" dirty="0"/>
              <a:t>Computing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99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975754"/>
            <a:ext cx="10297160" cy="34734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Self </a:t>
            </a:r>
            <a:r>
              <a:rPr sz="2400" b="1" dirty="0">
                <a:latin typeface="Times New Roman"/>
                <a:cs typeface="Times New Roman"/>
              </a:rPr>
              <a:t>Assessment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spcBef>
                <a:spcPts val="1215"/>
              </a:spcBef>
              <a:buAutoNum type="arabicPeriod" startAt="22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Decreased </a:t>
            </a:r>
            <a:r>
              <a:rPr sz="2000" spc="-10" dirty="0">
                <a:latin typeface="Times New Roman"/>
                <a:cs typeface="Times New Roman"/>
              </a:rPr>
              <a:t>time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market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facilitated </a:t>
            </a:r>
            <a:r>
              <a:rPr sz="2000" dirty="0">
                <a:latin typeface="Times New Roman"/>
                <a:cs typeface="Times New Roman"/>
              </a:rPr>
              <a:t>by which of the following cloud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benefits?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2"/>
            </a:pPr>
            <a:endParaRPr sz="205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spc="-5" dirty="0">
                <a:latin typeface="Times New Roman"/>
                <a:cs typeface="Times New Roman"/>
              </a:rPr>
              <a:t>Economies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scale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spc="-5" dirty="0">
                <a:latin typeface="Times New Roman"/>
                <a:cs typeface="Times New Roman"/>
              </a:rPr>
              <a:t>Mobility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Pay-as-you-go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billing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Disaster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recovery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Pay-as-you-go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billing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71</TotalTime>
  <Words>6827</Words>
  <Application>Microsoft Office PowerPoint</Application>
  <PresentationFormat>Widescreen</PresentationFormat>
  <Paragraphs>1056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Arial</vt:lpstr>
      <vt:lpstr>Calibri</vt:lpstr>
      <vt:lpstr>Carlito</vt:lpstr>
      <vt:lpstr>Times New Roman</vt:lpstr>
      <vt:lpstr>Wingdings</vt:lpstr>
      <vt:lpstr>Office Theme</vt:lpstr>
      <vt:lpstr>Introduction to Cloud Computing</vt:lpstr>
      <vt:lpstr>Fundamentals of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PowerPoint Presentation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PowerPoint Presentation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PowerPoint Presentation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PowerPoint Presentation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  <vt:lpstr>Introduction to Cloud Computing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iNurture</dc:creator>
  <cp:lastModifiedBy>DEEPAK SOLANKI</cp:lastModifiedBy>
  <cp:revision>5</cp:revision>
  <dcterms:created xsi:type="dcterms:W3CDTF">2021-07-11T04:32:46Z</dcterms:created>
  <dcterms:modified xsi:type="dcterms:W3CDTF">2021-07-12T08:53:30Z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2019-09-30T00:00:00Z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2021-07-11T00:00:00Z</vt:filetime>
  </property>
</Properties>
</file>